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5" r:id="rId2"/>
    <p:sldId id="257" r:id="rId3"/>
    <p:sldId id="258" r:id="rId4"/>
    <p:sldId id="259" r:id="rId5"/>
    <p:sldId id="261" r:id="rId6"/>
    <p:sldId id="262" r:id="rId7"/>
    <p:sldId id="276" r:id="rId8"/>
    <p:sldId id="278" r:id="rId9"/>
    <p:sldId id="281" r:id="rId10"/>
    <p:sldId id="282" r:id="rId11"/>
    <p:sldId id="284" r:id="rId12"/>
    <p:sldId id="277" r:id="rId13"/>
    <p:sldId id="280" r:id="rId14"/>
    <p:sldId id="283" r:id="rId15"/>
    <p:sldId id="279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95" r:id="rId25"/>
    <p:sldId id="296" r:id="rId26"/>
    <p:sldId id="297" r:id="rId27"/>
    <p:sldId id="271" r:id="rId28"/>
    <p:sldId id="273" r:id="rId29"/>
    <p:sldId id="294" r:id="rId30"/>
    <p:sldId id="274" r:id="rId31"/>
    <p:sldId id="289" r:id="rId32"/>
    <p:sldId id="288" r:id="rId33"/>
    <p:sldId id="290" r:id="rId34"/>
    <p:sldId id="285" r:id="rId35"/>
    <p:sldId id="287" r:id="rId36"/>
    <p:sldId id="286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874DE-B9A2-4369-A863-6A0A2E9D8FD7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A0C34-3070-4CBE-A164-F15A2A5FE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Lecture</a:t>
            </a:r>
            <a:r>
              <a:rPr lang="fr-FR" baseline="0" dirty="0" smtClean="0"/>
              <a:t> de la charte en détail en </a:t>
            </a:r>
            <a:r>
              <a:rPr lang="fr-FR" baseline="0" dirty="0" err="1" smtClean="0"/>
              <a:t>pdf</a:t>
            </a:r>
            <a:r>
              <a:rPr lang="fr-FR" baseline="0" dirty="0" smtClean="0"/>
              <a:t> sur écran (et charte imprimée pour chacun)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117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90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62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33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01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5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Le module Observations: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81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Ouvrir </a:t>
            </a:r>
          </a:p>
          <a:p>
            <a:r>
              <a:rPr lang="fr-FR" baseline="0" dirty="0" smtClean="0"/>
              <a:t>le module observations</a:t>
            </a:r>
          </a:p>
          <a:p>
            <a:r>
              <a:rPr lang="fr-FR" baseline="0" dirty="0" smtClean="0"/>
              <a:t>Le module Taxons</a:t>
            </a:r>
          </a:p>
          <a:p>
            <a:r>
              <a:rPr lang="fr-FR" baseline="0" dirty="0" smtClean="0"/>
              <a:t>Le module Sources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Module Observations: </a:t>
            </a:r>
          </a:p>
          <a:p>
            <a:r>
              <a:rPr lang="fr-FR" baseline="0" dirty="0" smtClean="0"/>
              <a:t>1 Pour gagner </a:t>
            </a:r>
            <a:r>
              <a:rPr lang="fr-FR" baseline="0" dirty="0" err="1" smtClean="0"/>
              <a:t>qq</a:t>
            </a:r>
            <a:r>
              <a:rPr lang="fr-FR" baseline="0" dirty="0" smtClean="0"/>
              <a:t> secondes: </a:t>
            </a:r>
          </a:p>
          <a:p>
            <a:r>
              <a:rPr lang="fr-FR" dirty="0" smtClean="0"/>
              <a:t>Cocher Répétition</a:t>
            </a:r>
            <a:r>
              <a:rPr lang="fr-FR" baseline="0" dirty="0" smtClean="0"/>
              <a:t> Totale si on veut garder les mêmes caractéristiques de site, de source, … pour plusieurs observations à suivre</a:t>
            </a:r>
          </a:p>
          <a:p>
            <a:r>
              <a:rPr lang="fr-FR" baseline="0" dirty="0" smtClean="0"/>
              <a:t>OU Cocher Remise à blanc si on veut avoir tous les champs blanc à la prochaine saisie</a:t>
            </a:r>
          </a:p>
          <a:p>
            <a:r>
              <a:rPr lang="fr-FR" baseline="0" dirty="0" smtClean="0"/>
              <a:t>ET Cocher Retour automatique si on veut qu’après la validation d’une saisie d’observation, le module se mette directement en mode « Préparation d’une création »</a:t>
            </a:r>
          </a:p>
          <a:p>
            <a:endParaRPr lang="fr-FR" baseline="0" dirty="0" smtClean="0"/>
          </a:p>
          <a:p>
            <a:r>
              <a:rPr lang="fr-FR" baseline="0" dirty="0" smtClean="0"/>
              <a:t>2 : Renseigner le champs Taxon, en vérifiant en même temps dans le module Taxons si il existe (en gras)</a:t>
            </a:r>
          </a:p>
          <a:p>
            <a:r>
              <a:rPr lang="fr-FR" baseline="0" dirty="0" smtClean="0"/>
              <a:t>Si c’est un synonyme, le champs taxon le renseignera, il faudra donc double cliquer sur le réel taxon (en gras) puis dans le module Observations clic sur boîte aux lettres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3 Protocole : Relevé mycologique, personnel…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4 Relevé : Personnel ou de quel organisme ou lors d’une sortie</a:t>
            </a:r>
          </a:p>
          <a:p>
            <a:endParaRPr lang="fr-FR" baseline="0" dirty="0" smtClean="0"/>
          </a:p>
          <a:p>
            <a:r>
              <a:rPr lang="fr-FR" baseline="0" dirty="0" smtClean="0"/>
              <a:t>5 Date : Toujours le même format JJ/MM/AAAA</a:t>
            </a:r>
          </a:p>
          <a:p>
            <a:endParaRPr lang="fr-FR" baseline="0" dirty="0" smtClean="0"/>
          </a:p>
          <a:p>
            <a:r>
              <a:rPr lang="fr-FR" baseline="0" dirty="0" smtClean="0"/>
              <a:t>6 Sources</a:t>
            </a:r>
          </a:p>
          <a:p>
            <a:r>
              <a:rPr lang="fr-FR" baseline="0" dirty="0" smtClean="0"/>
              <a:t>À gauche : déterminateur</a:t>
            </a:r>
          </a:p>
          <a:p>
            <a:r>
              <a:rPr lang="fr-FR" baseline="0" dirty="0" smtClean="0"/>
              <a:t>À droite : confirmateur</a:t>
            </a:r>
          </a:p>
          <a:p>
            <a:endParaRPr lang="fr-FR" baseline="0" dirty="0" smtClean="0"/>
          </a:p>
          <a:p>
            <a:r>
              <a:rPr lang="fr-FR" baseline="0" dirty="0" smtClean="0"/>
              <a:t>7 Confidentialité : privé</a:t>
            </a:r>
          </a:p>
          <a:p>
            <a:endParaRPr lang="fr-FR" baseline="0" dirty="0" smtClean="0"/>
          </a:p>
          <a:p>
            <a:r>
              <a:rPr lang="fr-FR" baseline="0" dirty="0" smtClean="0"/>
              <a:t>8 Validation : validé</a:t>
            </a:r>
          </a:p>
          <a:p>
            <a:endParaRPr lang="fr-FR" baseline="0" dirty="0" smtClean="0"/>
          </a:p>
          <a:p>
            <a:r>
              <a:rPr lang="fr-FR" baseline="0" dirty="0" smtClean="0"/>
              <a:t>9 Site : importer un site déjà créé, importer le </a:t>
            </a:r>
            <a:r>
              <a:rPr lang="fr-FR" baseline="0" dirty="0" err="1" smtClean="0"/>
              <a:t>géoréférencement</a:t>
            </a:r>
            <a:r>
              <a:rPr lang="fr-FR" baseline="0" dirty="0" smtClean="0"/>
              <a:t> du site créé en cliquant par la boîte au lettres OU vous </a:t>
            </a:r>
            <a:r>
              <a:rPr lang="fr-FR" baseline="0" dirty="0" err="1" smtClean="0"/>
              <a:t>pourvez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géoréférencer</a:t>
            </a:r>
            <a:r>
              <a:rPr lang="fr-FR" baseline="0" dirty="0" smtClean="0"/>
              <a:t> vous-même plus précisément tout en gardant le nom du site -&gt; cocher </a:t>
            </a:r>
            <a:r>
              <a:rPr lang="fr-FR" baseline="0" dirty="0" err="1" smtClean="0"/>
              <a:t>géoréférencement</a:t>
            </a:r>
            <a:r>
              <a:rPr lang="fr-FR" baseline="0" dirty="0" smtClean="0"/>
              <a:t> Réel plus bas.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Remarque : pour voir apparaître une mise à jour, il faut fermer la fenêtre et la </a:t>
            </a:r>
            <a:r>
              <a:rPr lang="fr-FR" baseline="0" dirty="0" err="1" smtClean="0"/>
              <a:t>réouvrir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Autres critères: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10 Espèce source: dans module Taxons -&gt; copier ID -&gt; coller dans Espèce source t&gt; -&gt; quand vous validerez le nom de l’espèce apparaîtra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-&gt; on peut aussi mettre ça dans commentaire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- 11 Légataire n&gt; : dans module Sources -&gt; copie de ID -&gt; coller dans la cellule -&gt; quand vous validerez l’observation, le nom de la personne apparaîtra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12 </a:t>
            </a:r>
            <a:r>
              <a:rPr lang="fr-FR" baseline="0" dirty="0" err="1" smtClean="0"/>
              <a:t>Exsiccata</a:t>
            </a:r>
            <a:r>
              <a:rPr lang="fr-FR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13 Vous pouvez mettre un commentaire si vous voulez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61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14 : hauteur, support,</a:t>
            </a:r>
            <a:r>
              <a:rPr lang="fr-FR" baseline="0" dirty="0" smtClean="0"/>
              <a:t> espèce support…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85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42CDC-D20F-4D22-B6CA-9FEBEB87C6D5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709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295CD-A76B-4006-981D-2B4E81EB8F67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1644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AE439-135A-4A4D-A682-431234A4F3A5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4067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10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5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09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88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0D1E-4363-453C-9FDF-3E45B33515E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2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1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42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5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72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50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9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20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56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77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4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98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39DB-2979-4BFF-BE7D-50F97EC4E08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702A-EFA7-4FF9-A73F-2AAC01576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4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951" y="1185858"/>
            <a:ext cx="4499992" cy="310350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Réunion FAMO formation Base de données Ouest France</a:t>
            </a:r>
            <a:br>
              <a:rPr lang="fr-FR" sz="3600" dirty="0" smtClean="0"/>
            </a:br>
            <a:r>
              <a:rPr lang="fr-FR" sz="2400" dirty="0" smtClean="0"/>
              <a:t>26/11/2019</a:t>
            </a:r>
            <a:endParaRPr lang="fr-FR" sz="2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4605492" y="0"/>
            <a:ext cx="4563070" cy="6874351"/>
            <a:chOff x="0" y="0"/>
            <a:chExt cx="4563070" cy="68743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630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0" y="6597352"/>
              <a:ext cx="32038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>
                  <a:solidFill>
                    <a:schemeClr val="bg1"/>
                  </a:solidFill>
                </a:rPr>
                <a:t>Amanita </a:t>
              </a:r>
              <a:r>
                <a:rPr lang="fr-FR" sz="1200" i="1" dirty="0" err="1">
                  <a:solidFill>
                    <a:schemeClr val="bg1"/>
                  </a:solidFill>
                </a:rPr>
                <a:t>pantherina</a:t>
              </a:r>
              <a:r>
                <a:rPr lang="fr-FR" sz="1200" dirty="0">
                  <a:solidFill>
                    <a:schemeClr val="bg1"/>
                  </a:solidFill>
                </a:rPr>
                <a:t> - Amanite panthère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84" y="895608"/>
            <a:ext cx="4246731" cy="5962392"/>
          </a:xfrm>
          <a:prstGeom prst="rect">
            <a:avLst/>
          </a:prstGeom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457199" y="274638"/>
            <a:ext cx="5636029" cy="562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Différents types de 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0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/>
          <p:cNvSpPr txBox="1">
            <a:spLocks/>
          </p:cNvSpPr>
          <p:nvPr/>
        </p:nvSpPr>
        <p:spPr>
          <a:xfrm>
            <a:off x="457199" y="567246"/>
            <a:ext cx="5636029" cy="562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Numérisation des données</a:t>
            </a:r>
            <a:endParaRPr lang="fr-FR" dirty="0"/>
          </a:p>
        </p:txBody>
      </p:sp>
      <p:sp>
        <p:nvSpPr>
          <p:cNvPr id="3" name="Titre 4"/>
          <p:cNvSpPr txBox="1">
            <a:spLocks/>
          </p:cNvSpPr>
          <p:nvPr/>
        </p:nvSpPr>
        <p:spPr>
          <a:xfrm>
            <a:off x="890015" y="2024190"/>
            <a:ext cx="7802881" cy="31574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3700 h de travail (hors bénévoles </a:t>
            </a:r>
            <a:r>
              <a:rPr lang="fr-FR" sz="3600" dirty="0" err="1" smtClean="0"/>
              <a:t>myco</a:t>
            </a:r>
            <a:r>
              <a:rPr lang="fr-FR" sz="3600" dirty="0" smtClean="0"/>
              <a:t>)</a:t>
            </a:r>
          </a:p>
          <a:p>
            <a:r>
              <a:rPr lang="fr-FR" sz="3600" dirty="0" smtClean="0"/>
              <a:t>4 services civiques consécutifs</a:t>
            </a:r>
          </a:p>
          <a:p>
            <a:r>
              <a:rPr lang="fr-FR" sz="3600" dirty="0"/>
              <a:t> </a:t>
            </a:r>
            <a:r>
              <a:rPr lang="fr-FR" sz="3600" dirty="0" smtClean="0"/>
              <a:t>(différents </a:t>
            </a:r>
            <a:r>
              <a:rPr lang="fr-FR" sz="3600" dirty="0" err="1" smtClean="0"/>
              <a:t>pbs</a:t>
            </a:r>
            <a:r>
              <a:rPr lang="fr-FR" sz="3600" dirty="0" smtClean="0"/>
              <a:t> : référentiel, </a:t>
            </a:r>
            <a:r>
              <a:rPr lang="fr-FR" sz="3600" dirty="0" err="1" smtClean="0"/>
              <a:t>serena</a:t>
            </a:r>
            <a:r>
              <a:rPr lang="fr-FR" sz="3600" dirty="0"/>
              <a:t>)</a:t>
            </a:r>
            <a:endParaRPr lang="fr-FR" sz="3600" dirty="0" smtClean="0"/>
          </a:p>
          <a:p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4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3" y="1071485"/>
            <a:ext cx="5877745" cy="5572903"/>
          </a:xfrm>
          <a:prstGeom prst="rect">
            <a:avLst/>
          </a:prstGeom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457199" y="274638"/>
            <a:ext cx="5636029" cy="562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Répartition des sites (1 541)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2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36712"/>
            <a:ext cx="7150122" cy="5334017"/>
          </a:xfrm>
          <a:prstGeom prst="rect">
            <a:avLst/>
          </a:prstGeom>
        </p:spPr>
      </p:pic>
      <p:sp>
        <p:nvSpPr>
          <p:cNvPr id="3" name="Titre 4"/>
          <p:cNvSpPr txBox="1">
            <a:spLocks/>
          </p:cNvSpPr>
          <p:nvPr/>
        </p:nvSpPr>
        <p:spPr>
          <a:xfrm>
            <a:off x="457199" y="274638"/>
            <a:ext cx="5636029" cy="562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Volume par années (97 546)</a:t>
            </a:r>
            <a:endParaRPr lang="fr-FR" dirty="0"/>
          </a:p>
        </p:txBody>
      </p:sp>
      <p:sp>
        <p:nvSpPr>
          <p:cNvPr id="4" name="Titre 4"/>
          <p:cNvSpPr txBox="1">
            <a:spLocks/>
          </p:cNvSpPr>
          <p:nvPr/>
        </p:nvSpPr>
        <p:spPr>
          <a:xfrm>
            <a:off x="963167" y="6295926"/>
            <a:ext cx="5636029" cy="56207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Manque de saisie de données historiques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7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9" y="747338"/>
            <a:ext cx="7468642" cy="5363323"/>
          </a:xfrm>
          <a:prstGeom prst="rect">
            <a:avLst/>
          </a:prstGeom>
        </p:spPr>
      </p:pic>
      <p:sp>
        <p:nvSpPr>
          <p:cNvPr id="3" name="Titre 4"/>
          <p:cNvSpPr txBox="1">
            <a:spLocks/>
          </p:cNvSpPr>
          <p:nvPr/>
        </p:nvSpPr>
        <p:spPr>
          <a:xfrm>
            <a:off x="457199" y="274638"/>
            <a:ext cx="5636029" cy="562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Densité des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9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9" y="654567"/>
            <a:ext cx="8065571" cy="57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14" y="853653"/>
            <a:ext cx="4725317" cy="41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4211960" y="844722"/>
            <a:ext cx="1152128" cy="36004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07904" y="357301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99592" y="324985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Rentrer votre identifiant et votre mot de passe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6" y="1204762"/>
            <a:ext cx="2394717" cy="179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287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227687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onglet : </a:t>
            </a:r>
            <a:r>
              <a:rPr lang="fr-FR" dirty="0"/>
              <a:t>« Outils </a:t>
            </a:r>
            <a:r>
              <a:rPr lang="fr-FR" dirty="0" smtClean="0"/>
              <a:t>», </a:t>
            </a:r>
            <a:r>
              <a:rPr lang="fr-FR" dirty="0"/>
              <a:t>permet d’avoir accès à une liste déroulante pour importer </a:t>
            </a:r>
            <a:r>
              <a:rPr lang="fr-FR" dirty="0" smtClean="0"/>
              <a:t>un fichier </a:t>
            </a:r>
            <a:r>
              <a:rPr lang="fr-FR" dirty="0"/>
              <a:t>externe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onglet : module administrateur, permet </a:t>
            </a:r>
            <a:r>
              <a:rPr lang="fr-FR" dirty="0"/>
              <a:t>de réaliser des connexions entre la </a:t>
            </a:r>
            <a:r>
              <a:rPr lang="fr-FR" dirty="0" smtClean="0"/>
              <a:t>centrale d'observation</a:t>
            </a:r>
            <a:r>
              <a:rPr lang="fr-FR" dirty="0"/>
              <a:t>, base de donnée qui centralise les observations des </a:t>
            </a:r>
            <a:r>
              <a:rPr lang="fr-FR" dirty="0" err="1"/>
              <a:t>bdd</a:t>
            </a:r>
            <a:r>
              <a:rPr lang="fr-FR" dirty="0"/>
              <a:t> locales et de gérer les bases maîtresses et réparties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onglet </a:t>
            </a:r>
            <a:r>
              <a:rPr lang="fr-FR" dirty="0" smtClean="0"/>
              <a:t>: ouvre </a:t>
            </a:r>
            <a:r>
              <a:rPr lang="fr-FR" dirty="0"/>
              <a:t>le module « Taxons », </a:t>
            </a:r>
            <a:r>
              <a:rPr lang="fr-FR" dirty="0" smtClean="0"/>
              <a:t>permet d’ajouter </a:t>
            </a:r>
            <a:r>
              <a:rPr lang="fr-FR" dirty="0"/>
              <a:t>un taxon de façon temporaire au référentiel, ou tout simplement </a:t>
            </a:r>
            <a:r>
              <a:rPr lang="fr-FR" dirty="0" smtClean="0"/>
              <a:t>de visualiser </a:t>
            </a:r>
            <a:r>
              <a:rPr lang="fr-FR" dirty="0"/>
              <a:t>le référentiel. </a:t>
            </a:r>
          </a:p>
        </p:txBody>
      </p:sp>
    </p:spTree>
    <p:extLst>
      <p:ext uri="{BB962C8B-B14F-4D97-AF65-F5344CB8AC3E}">
        <p14:creationId xmlns:p14="http://schemas.microsoft.com/office/powerpoint/2010/main" val="16207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287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227687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onglet : ouvre le module « </a:t>
            </a:r>
            <a:r>
              <a:rPr lang="fr-FR" dirty="0" err="1" smtClean="0"/>
              <a:t>Syntaxons</a:t>
            </a:r>
            <a:r>
              <a:rPr lang="fr-FR" dirty="0" smtClean="0"/>
              <a:t> et habitats » qui comprend les référentiels habitats de SERENA.</a:t>
            </a:r>
          </a:p>
          <a:p>
            <a:r>
              <a:rPr lang="fr-FR" dirty="0" smtClean="0"/>
              <a:t>Les fonctionnalités sont les mêmes que pour le module « Taxons ». Les référentiels habitats intégrés sont les suivants:</a:t>
            </a:r>
          </a:p>
          <a:p>
            <a:r>
              <a:rPr lang="fr-FR" dirty="0" smtClean="0"/>
              <a:t>- Le Prodrome de la végétation</a:t>
            </a:r>
          </a:p>
          <a:p>
            <a:r>
              <a:rPr lang="fr-FR" dirty="0" smtClean="0"/>
              <a:t>- Corine Biotope</a:t>
            </a:r>
          </a:p>
          <a:p>
            <a:r>
              <a:rPr lang="fr-FR" dirty="0" smtClean="0"/>
              <a:t>- Les Cahiers de l’Habitat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Natura</a:t>
            </a:r>
            <a:r>
              <a:rPr lang="fr-FR" dirty="0" smtClean="0"/>
              <a:t> 2000 et le code </a:t>
            </a:r>
            <a:r>
              <a:rPr lang="fr-FR" dirty="0" err="1" smtClean="0"/>
              <a:t>Eunice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287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227687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onglet : « </a:t>
            </a:r>
            <a:r>
              <a:rPr lang="fr-FR" dirty="0"/>
              <a:t>Sources </a:t>
            </a:r>
            <a:r>
              <a:rPr lang="fr-FR" dirty="0" smtClean="0"/>
              <a:t>», </a:t>
            </a:r>
            <a:r>
              <a:rPr lang="fr-FR" dirty="0"/>
              <a:t>permet de créer toutes les sources d’observations qu’elles </a:t>
            </a:r>
            <a:r>
              <a:rPr lang="fr-FR" dirty="0" smtClean="0"/>
              <a:t>soient multiples </a:t>
            </a:r>
            <a:r>
              <a:rPr lang="fr-FR" dirty="0"/>
              <a:t>(source « équipe ») ou individuelles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6</a:t>
            </a:r>
            <a:r>
              <a:rPr lang="fr-FR" baseline="30000" dirty="0" smtClean="0"/>
              <a:t>ème</a:t>
            </a:r>
            <a:r>
              <a:rPr lang="fr-FR" dirty="0" smtClean="0"/>
              <a:t> onglet (planisphère) : « </a:t>
            </a:r>
            <a:r>
              <a:rPr lang="fr-FR" dirty="0"/>
              <a:t>Sites </a:t>
            </a:r>
            <a:r>
              <a:rPr lang="fr-FR" dirty="0" smtClean="0"/>
              <a:t>», </a:t>
            </a:r>
            <a:r>
              <a:rPr lang="fr-FR" dirty="0"/>
              <a:t>permet de recenser tous les sites que vous gérez, ou </a:t>
            </a:r>
            <a:r>
              <a:rPr lang="fr-FR" dirty="0" smtClean="0"/>
              <a:t>sur lesquels </a:t>
            </a:r>
            <a:r>
              <a:rPr lang="fr-FR" dirty="0"/>
              <a:t>vous avez vu l’observation. C’est un champ obligatoire dans le module « Observations », donc le module « Sites » </a:t>
            </a:r>
            <a:r>
              <a:rPr lang="fr-FR" dirty="0" smtClean="0"/>
              <a:t>doit contenir </a:t>
            </a:r>
            <a:r>
              <a:rPr lang="fr-FR" dirty="0"/>
              <a:t>au moins une fiche site. Vous pouvez également avoir accès à la hiérarchie des sites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7</a:t>
            </a:r>
            <a:r>
              <a:rPr lang="fr-FR" baseline="30000" dirty="0" smtClean="0"/>
              <a:t>ème</a:t>
            </a:r>
            <a:r>
              <a:rPr lang="fr-FR" dirty="0" smtClean="0"/>
              <a:t> onglet : « </a:t>
            </a:r>
            <a:r>
              <a:rPr lang="fr-FR" dirty="0"/>
              <a:t>Relevés </a:t>
            </a:r>
            <a:r>
              <a:rPr lang="fr-FR" dirty="0" smtClean="0"/>
              <a:t>», </a:t>
            </a:r>
            <a:r>
              <a:rPr lang="fr-FR" dirty="0"/>
              <a:t>la campagne d’observation, le </a:t>
            </a:r>
            <a:r>
              <a:rPr lang="fr-FR" dirty="0" smtClean="0"/>
              <a:t>cadre dans </a:t>
            </a:r>
            <a:r>
              <a:rPr lang="fr-FR" dirty="0"/>
              <a:t>lequel vous avez observé l’espèce.</a:t>
            </a:r>
          </a:p>
        </p:txBody>
      </p:sp>
    </p:spTree>
    <p:extLst>
      <p:ext uri="{BB962C8B-B14F-4D97-AF65-F5344CB8AC3E}">
        <p14:creationId xmlns:p14="http://schemas.microsoft.com/office/powerpoint/2010/main" val="33684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Text Box 26"/>
          <p:cNvSpPr txBox="1">
            <a:spLocks noChangeArrowheads="1"/>
          </p:cNvSpPr>
          <p:nvPr/>
        </p:nvSpPr>
        <p:spPr bwMode="auto">
          <a:xfrm>
            <a:off x="1692275" y="476250"/>
            <a:ext cx="745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/>
              <a:t>Contexte </a:t>
            </a:r>
            <a:r>
              <a:rPr lang="fr-FR" sz="2800" b="1" dirty="0" smtClean="0"/>
              <a:t>concernant la protection de la nature</a:t>
            </a:r>
            <a:endParaRPr lang="fr-FR" sz="2800" b="1" dirty="0"/>
          </a:p>
        </p:txBody>
      </p:sp>
      <p:sp>
        <p:nvSpPr>
          <p:cNvPr id="7187" name="Text Box 24"/>
          <p:cNvSpPr txBox="1">
            <a:spLocks noChangeArrowheads="1"/>
          </p:cNvSpPr>
          <p:nvPr/>
        </p:nvSpPr>
        <p:spPr bwMode="auto">
          <a:xfrm>
            <a:off x="1258888" y="1412875"/>
            <a:ext cx="7885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/>
              <a:t>Importance des textes pour le monde naturaliste</a:t>
            </a:r>
          </a:p>
        </p:txBody>
      </p:sp>
      <p:sp>
        <p:nvSpPr>
          <p:cNvPr id="7188" name="Text Box 24"/>
          <p:cNvSpPr txBox="1">
            <a:spLocks noChangeArrowheads="1"/>
          </p:cNvSpPr>
          <p:nvPr/>
        </p:nvSpPr>
        <p:spPr bwMode="auto">
          <a:xfrm>
            <a:off x="3132138" y="2349500"/>
            <a:ext cx="1366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Esp prot. Natio.</a:t>
            </a:r>
          </a:p>
        </p:txBody>
      </p:sp>
      <p:sp>
        <p:nvSpPr>
          <p:cNvPr id="7189" name="Text Box 24"/>
          <p:cNvSpPr txBox="1">
            <a:spLocks noChangeArrowheads="1"/>
          </p:cNvSpPr>
          <p:nvPr/>
        </p:nvSpPr>
        <p:spPr bwMode="auto">
          <a:xfrm>
            <a:off x="6084888" y="2708275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Esp LRR</a:t>
            </a:r>
          </a:p>
        </p:txBody>
      </p:sp>
      <p:sp>
        <p:nvSpPr>
          <p:cNvPr id="7190" name="Text Box 24"/>
          <p:cNvSpPr txBox="1">
            <a:spLocks noChangeArrowheads="1"/>
          </p:cNvSpPr>
          <p:nvPr/>
        </p:nvSpPr>
        <p:spPr bwMode="auto">
          <a:xfrm>
            <a:off x="1476375" y="2420938"/>
            <a:ext cx="1439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Esp Dir.</a:t>
            </a: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1476375" y="2708275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Esp conv.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704138" y="2420938"/>
            <a:ext cx="1439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Esp Det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4643438" y="2420938"/>
            <a:ext cx="1439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Esp prot. Régio.</a:t>
            </a:r>
          </a:p>
        </p:txBody>
      </p:sp>
      <p:sp>
        <p:nvSpPr>
          <p:cNvPr id="30" name="Demi-cadre 29"/>
          <p:cNvSpPr/>
          <p:nvPr/>
        </p:nvSpPr>
        <p:spPr>
          <a:xfrm rot="8112015">
            <a:off x="5240338" y="2368550"/>
            <a:ext cx="792162" cy="792163"/>
          </a:xfrm>
          <a:prstGeom prst="halfFrame">
            <a:avLst>
              <a:gd name="adj1" fmla="val 10134"/>
              <a:gd name="adj2" fmla="val 8913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Demi-cadre 30"/>
          <p:cNvSpPr/>
          <p:nvPr/>
        </p:nvSpPr>
        <p:spPr>
          <a:xfrm rot="8112015">
            <a:off x="6751638" y="2368550"/>
            <a:ext cx="792162" cy="792163"/>
          </a:xfrm>
          <a:prstGeom prst="halfFrame">
            <a:avLst>
              <a:gd name="adj1" fmla="val 10134"/>
              <a:gd name="adj2" fmla="val 8913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Demi-cadre 31"/>
          <p:cNvSpPr/>
          <p:nvPr/>
        </p:nvSpPr>
        <p:spPr>
          <a:xfrm rot="8112015">
            <a:off x="3800475" y="2368550"/>
            <a:ext cx="792163" cy="792163"/>
          </a:xfrm>
          <a:prstGeom prst="halfFrame">
            <a:avLst>
              <a:gd name="adj1" fmla="val 10134"/>
              <a:gd name="adj2" fmla="val 8913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Accolade fermante 36"/>
          <p:cNvSpPr/>
          <p:nvPr/>
        </p:nvSpPr>
        <p:spPr>
          <a:xfrm rot="5400000">
            <a:off x="4724400" y="-34924"/>
            <a:ext cx="776287" cy="7561262"/>
          </a:xfrm>
          <a:prstGeom prst="rightBrace">
            <a:avLst>
              <a:gd name="adj1" fmla="val 99613"/>
              <a:gd name="adj2" fmla="val 50391"/>
            </a:avLst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Accolade fermante 37"/>
          <p:cNvSpPr/>
          <p:nvPr/>
        </p:nvSpPr>
        <p:spPr>
          <a:xfrm rot="5400000">
            <a:off x="4319587" y="2097088"/>
            <a:ext cx="360363" cy="2592388"/>
          </a:xfrm>
          <a:prstGeom prst="rightBrac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Accolade fermante 39"/>
          <p:cNvSpPr/>
          <p:nvPr/>
        </p:nvSpPr>
        <p:spPr>
          <a:xfrm rot="5400000">
            <a:off x="1835944" y="2709069"/>
            <a:ext cx="360363" cy="1368425"/>
          </a:xfrm>
          <a:prstGeom prst="rightBrace">
            <a:avLst/>
          </a:prstGeom>
          <a:noFill/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2" name="Connecteur droit 51"/>
          <p:cNvCxnSpPr/>
          <p:nvPr/>
        </p:nvCxnSpPr>
        <p:spPr>
          <a:xfrm>
            <a:off x="1979613" y="4292600"/>
            <a:ext cx="431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979613" y="5013325"/>
            <a:ext cx="431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979613" y="5661025"/>
            <a:ext cx="4318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3" name="Text Box 24"/>
          <p:cNvSpPr txBox="1">
            <a:spLocks noChangeArrowheads="1"/>
          </p:cNvSpPr>
          <p:nvPr/>
        </p:nvSpPr>
        <p:spPr bwMode="auto">
          <a:xfrm>
            <a:off x="2484438" y="4076700"/>
            <a:ext cx="6119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Souvent contractuel peu efficace (à traduire en droit français), contrôles internationaux</a:t>
            </a:r>
          </a:p>
        </p:txBody>
      </p:sp>
      <p:sp>
        <p:nvSpPr>
          <p:cNvPr id="7204" name="Text Box 24"/>
          <p:cNvSpPr txBox="1">
            <a:spLocks noChangeArrowheads="1"/>
          </p:cNvSpPr>
          <p:nvPr/>
        </p:nvSpPr>
        <p:spPr bwMode="auto">
          <a:xfrm>
            <a:off x="2411413" y="4797425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Réglementaire = protection réelle, police de la nature</a:t>
            </a:r>
          </a:p>
        </p:txBody>
      </p:sp>
      <p:sp>
        <p:nvSpPr>
          <p:cNvPr id="7205" name="Text Box 24"/>
          <p:cNvSpPr txBox="1">
            <a:spLocks noChangeArrowheads="1"/>
          </p:cNvSpPr>
          <p:nvPr/>
        </p:nvSpPr>
        <p:spPr bwMode="auto">
          <a:xfrm>
            <a:off x="2411413" y="5445125"/>
            <a:ext cx="612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Outils permettant d’orienter les politiques de protection de la nature, et délimiter les zones d’intérêts choisis pour les futurs projets de mise en protection de sites.</a:t>
            </a:r>
          </a:p>
        </p:txBody>
      </p:sp>
      <p:sp>
        <p:nvSpPr>
          <p:cNvPr id="59" name="Demi-cadre 58"/>
          <p:cNvSpPr/>
          <p:nvPr/>
        </p:nvSpPr>
        <p:spPr>
          <a:xfrm rot="18841289">
            <a:off x="2863850" y="2368550"/>
            <a:ext cx="792163" cy="792163"/>
          </a:xfrm>
          <a:prstGeom prst="halfFrame">
            <a:avLst>
              <a:gd name="adj1" fmla="val 10134"/>
              <a:gd name="adj2" fmla="val 8913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207" name="Text Box 24"/>
          <p:cNvSpPr txBox="1">
            <a:spLocks noChangeArrowheads="1"/>
          </p:cNvSpPr>
          <p:nvPr/>
        </p:nvSpPr>
        <p:spPr bwMode="auto">
          <a:xfrm>
            <a:off x="6084888" y="2349500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Esp LRN</a:t>
            </a:r>
          </a:p>
        </p:txBody>
      </p:sp>
    </p:spTree>
    <p:extLst>
      <p:ext uri="{BB962C8B-B14F-4D97-AF65-F5344CB8AC3E}">
        <p14:creationId xmlns:p14="http://schemas.microsoft.com/office/powerpoint/2010/main" val="3289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287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227687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r>
              <a:rPr lang="fr-FR" baseline="30000" dirty="0" smtClean="0"/>
              <a:t>ème</a:t>
            </a:r>
            <a:r>
              <a:rPr lang="fr-FR" dirty="0" smtClean="0"/>
              <a:t> : module </a:t>
            </a:r>
            <a:r>
              <a:rPr lang="fr-FR" dirty="0"/>
              <a:t>central de SERENA, </a:t>
            </a:r>
            <a:r>
              <a:rPr lang="fr-FR" dirty="0" smtClean="0"/>
              <a:t>« </a:t>
            </a:r>
            <a:r>
              <a:rPr lang="fr-FR" dirty="0"/>
              <a:t>Observation ». C’est depuis ce module que </a:t>
            </a:r>
            <a:r>
              <a:rPr lang="fr-FR" dirty="0" smtClean="0"/>
              <a:t>vous allez </a:t>
            </a:r>
            <a:r>
              <a:rPr lang="fr-FR" dirty="0"/>
              <a:t>saisir les différentes observations, que vous allez pouvoir les exporter, les manipuler, </a:t>
            </a:r>
            <a:r>
              <a:rPr lang="fr-FR" dirty="0" smtClean="0"/>
              <a:t>… </a:t>
            </a:r>
          </a:p>
          <a:p>
            <a:endParaRPr lang="fr-FR" dirty="0"/>
          </a:p>
          <a:p>
            <a:r>
              <a:rPr lang="fr-FR" dirty="0" smtClean="0"/>
              <a:t>9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onglet </a:t>
            </a:r>
            <a:r>
              <a:rPr lang="fr-FR" dirty="0" smtClean="0"/>
              <a:t>: module </a:t>
            </a:r>
            <a:r>
              <a:rPr lang="fr-FR" dirty="0"/>
              <a:t>Centrale d'Observation qui permet de récupérer les données partagées avec </a:t>
            </a:r>
            <a:r>
              <a:rPr lang="fr-FR" dirty="0" smtClean="0"/>
              <a:t>d'autres structures</a:t>
            </a:r>
          </a:p>
          <a:p>
            <a:endParaRPr lang="fr-FR" dirty="0"/>
          </a:p>
          <a:p>
            <a:r>
              <a:rPr lang="fr-FR" dirty="0" smtClean="0"/>
              <a:t>10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onglet </a:t>
            </a:r>
            <a:r>
              <a:rPr lang="fr-FR" dirty="0" smtClean="0"/>
              <a:t>: module </a:t>
            </a:r>
            <a:r>
              <a:rPr lang="fr-FR" dirty="0"/>
              <a:t>« Cartographie » qui contient 2 sous-modules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979712" y="2909536"/>
            <a:ext cx="3960440" cy="30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-&gt; le module que vous utiliserez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4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803657" cy="47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94337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Sous-module Google </a:t>
            </a:r>
            <a:r>
              <a:rPr lang="fr-FR" dirty="0" err="1" smtClean="0"/>
              <a:t>maps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287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227687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11</a:t>
            </a:r>
            <a:r>
              <a:rPr lang="fr-FR" baseline="30000" dirty="0"/>
              <a:t>ème</a:t>
            </a:r>
            <a:r>
              <a:rPr lang="fr-FR" dirty="0"/>
              <a:t>  onglet : permet de gérer les listes de choix (les options possibles de chaque champs présentés sous forme de liste déroulante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12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onglet </a:t>
            </a:r>
            <a:r>
              <a:rPr lang="fr-FR" dirty="0" smtClean="0"/>
              <a:t>: permet </a:t>
            </a:r>
            <a:r>
              <a:rPr lang="fr-FR" dirty="0"/>
              <a:t>la gestion des paramètres de configuration des modules (à éviter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13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onglet </a:t>
            </a:r>
            <a:r>
              <a:rPr lang="fr-FR" dirty="0" smtClean="0"/>
              <a:t>: permet </a:t>
            </a:r>
            <a:r>
              <a:rPr lang="fr-FR" dirty="0"/>
              <a:t>la gestion des fichiers attachés (documents MS Word, MS Excel ou même MS </a:t>
            </a:r>
            <a:r>
              <a:rPr lang="fr-FR" dirty="0" smtClean="0"/>
              <a:t>Access, documents </a:t>
            </a:r>
            <a:r>
              <a:rPr lang="fr-FR" dirty="0"/>
              <a:t>OpenOffice, images et photographies, clips audio ou vidéo, pages Web stockées) par la mise en place d’un lien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14</a:t>
            </a:r>
            <a:r>
              <a:rPr lang="fr-FR" baseline="30000" dirty="0" smtClean="0"/>
              <a:t>ème</a:t>
            </a:r>
            <a:r>
              <a:rPr lang="fr-FR" dirty="0" smtClean="0"/>
              <a:t> onglet : permet </a:t>
            </a:r>
            <a:r>
              <a:rPr lang="fr-FR" dirty="0"/>
              <a:t>de passer en mode terrain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15</a:t>
            </a:r>
            <a:r>
              <a:rPr lang="fr-FR" baseline="30000" dirty="0" smtClean="0"/>
              <a:t>ème</a:t>
            </a:r>
            <a:r>
              <a:rPr lang="fr-FR" dirty="0" smtClean="0"/>
              <a:t> onglet : Aide, très bien fournie avec </a:t>
            </a:r>
            <a:r>
              <a:rPr lang="fr-FR" dirty="0"/>
              <a:t>un menu thématique très facilement consultable.</a:t>
            </a:r>
          </a:p>
        </p:txBody>
      </p:sp>
    </p:spTree>
    <p:extLst>
      <p:ext uri="{BB962C8B-B14F-4D97-AF65-F5344CB8AC3E}">
        <p14:creationId xmlns:p14="http://schemas.microsoft.com/office/powerpoint/2010/main" val="30907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fr-FR" sz="2800" dirty="0" smtClean="0"/>
              <a:t>Créations de sites dans Serena</a:t>
            </a:r>
          </a:p>
          <a:p>
            <a:pPr marL="0" indent="0" algn="ctr">
              <a:buNone/>
            </a:pPr>
            <a:r>
              <a:rPr lang="fr-FR" sz="2000" dirty="0" smtClean="0"/>
              <a:t>Vienne, Charente, Charente-Maritime, Deux-Sèvres, </a:t>
            </a:r>
          </a:p>
          <a:p>
            <a:pPr marL="0" indent="0" algn="ctr">
              <a:buNone/>
            </a:pPr>
            <a:r>
              <a:rPr lang="fr-FR" sz="2000" dirty="0" smtClean="0"/>
              <a:t>Dordogne, Haute-Vienne, Vendée</a:t>
            </a:r>
          </a:p>
          <a:p>
            <a:pPr marL="0" indent="0" algn="ctr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-&gt; + de 1500 sites aujourd’hui</a:t>
            </a:r>
          </a:p>
          <a:p>
            <a:pPr marL="0" indent="0">
              <a:buNone/>
            </a:pPr>
            <a:r>
              <a:rPr lang="fr-FR" sz="2000" dirty="0" smtClean="0"/>
              <a:t>(régions, départements, communes, lieux-dits, sites d’inventaire)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800" dirty="0" smtClean="0"/>
              <a:t>Création des sources </a:t>
            </a:r>
            <a:r>
              <a:rPr lang="fr-FR" sz="2000" dirty="0" smtClean="0"/>
              <a:t>(738) (légataires, déterminateurs, confirmateurs)</a:t>
            </a:r>
            <a:endParaRPr lang="fr-FR" sz="2000" dirty="0"/>
          </a:p>
        </p:txBody>
      </p:sp>
      <p:sp>
        <p:nvSpPr>
          <p:cNvPr id="9" name="Flèche droite 8"/>
          <p:cNvSpPr/>
          <p:nvPr/>
        </p:nvSpPr>
        <p:spPr>
          <a:xfrm>
            <a:off x="1529210" y="4580894"/>
            <a:ext cx="6067125" cy="11523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Prépare la BDD à la numérisation des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9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093"/>
            <a:ext cx="9056016" cy="50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8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508" t="39666" r="60159" b="9117"/>
          <a:stretch/>
        </p:blipFill>
        <p:spPr>
          <a:xfrm>
            <a:off x="1088571" y="667658"/>
            <a:ext cx="7010400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6190" t="9188" r="54762" b="40300"/>
          <a:stretch/>
        </p:blipFill>
        <p:spPr>
          <a:xfrm>
            <a:off x="943429" y="856342"/>
            <a:ext cx="7141029" cy="51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 txBox="1">
            <a:spLocks/>
          </p:cNvSpPr>
          <p:nvPr/>
        </p:nvSpPr>
        <p:spPr>
          <a:xfrm>
            <a:off x="467544" y="42781"/>
            <a:ext cx="6048672" cy="79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800" dirty="0"/>
              <a:t>Le module Observation</a:t>
            </a:r>
          </a:p>
          <a:p>
            <a:pPr algn="l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1614" y="73334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Étiquette « Champignons (</a:t>
            </a:r>
            <a:r>
              <a:rPr lang="fr-FR" dirty="0" err="1" smtClean="0"/>
              <a:t>Fungi</a:t>
            </a:r>
            <a:r>
              <a:rPr lang="fr-FR" dirty="0" smtClean="0"/>
              <a:t>) »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16016" y="548680"/>
            <a:ext cx="4248472" cy="65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Observations crées : Toutes les observations ou extraire à l’aide de critères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 de l’espèce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79536" y="3059350"/>
            <a:ext cx="74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Date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13682" y="24066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Protocole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11560" y="2771277"/>
            <a:ext cx="188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Relevé de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627228" y="2643851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</a:t>
            </a:r>
          </a:p>
          <a:p>
            <a:r>
              <a:rPr lang="fr-FR" dirty="0" smtClean="0"/>
              <a:t>Déterminateur</a:t>
            </a:r>
          </a:p>
          <a:p>
            <a:r>
              <a:rPr lang="fr-FR" dirty="0" smtClean="0"/>
              <a:t>Confirmateur</a:t>
            </a:r>
          </a:p>
          <a:p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260599" y="1206997"/>
            <a:ext cx="5366629" cy="4890345"/>
            <a:chOff x="2260599" y="1206997"/>
            <a:chExt cx="5366629" cy="489034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206997"/>
              <a:ext cx="5359484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599" y="5733256"/>
              <a:ext cx="5366629" cy="36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ZoneTexte 18"/>
          <p:cNvSpPr txBox="1"/>
          <p:nvPr/>
        </p:nvSpPr>
        <p:spPr>
          <a:xfrm>
            <a:off x="611560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Légataire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740352" y="4229959"/>
            <a:ext cx="157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: liste déroulante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740352" y="54452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Numéro d’</a:t>
            </a:r>
            <a:r>
              <a:rPr lang="fr-FR" dirty="0" err="1" smtClean="0"/>
              <a:t>Exsiccata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123728" y="2173506"/>
            <a:ext cx="1008112" cy="233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925866" y="2591324"/>
            <a:ext cx="106195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713782" y="2955943"/>
            <a:ext cx="637021" cy="7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713782" y="3244016"/>
            <a:ext cx="6370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7" name="Connecteur droit avec flèche 4096"/>
          <p:cNvCxnSpPr/>
          <p:nvPr/>
        </p:nvCxnSpPr>
        <p:spPr>
          <a:xfrm>
            <a:off x="1552701" y="5773906"/>
            <a:ext cx="798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0" name="Connecteur droit avec flèche 4099"/>
          <p:cNvCxnSpPr/>
          <p:nvPr/>
        </p:nvCxnSpPr>
        <p:spPr>
          <a:xfrm flipH="1">
            <a:off x="4139952" y="3140609"/>
            <a:ext cx="3487276" cy="288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3" name="Connecteur droit avec flèche 4102"/>
          <p:cNvCxnSpPr/>
          <p:nvPr/>
        </p:nvCxnSpPr>
        <p:spPr>
          <a:xfrm flipH="1">
            <a:off x="6156176" y="3428682"/>
            <a:ext cx="14710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6" name="Connecteur droit avec flèche 4105"/>
          <p:cNvCxnSpPr/>
          <p:nvPr/>
        </p:nvCxnSpPr>
        <p:spPr>
          <a:xfrm flipH="1" flipV="1">
            <a:off x="6891702" y="4005064"/>
            <a:ext cx="84865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8" name="Connecteur droit avec flèche 4107"/>
          <p:cNvCxnSpPr/>
          <p:nvPr/>
        </p:nvCxnSpPr>
        <p:spPr>
          <a:xfrm flipH="1">
            <a:off x="6516216" y="5773906"/>
            <a:ext cx="111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71713" y="6610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Par où commencer?</a:t>
            </a:r>
          </a:p>
          <a:p>
            <a:pPr marL="0" indent="0">
              <a:buNone/>
            </a:pPr>
            <a:r>
              <a:rPr lang="fr-FR" sz="2400" dirty="0" smtClean="0"/>
              <a:t>Ouvrir les modules Observations, Taxons et Sources </a:t>
            </a:r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467544" y="42781"/>
            <a:ext cx="7447732" cy="93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800" dirty="0"/>
              <a:t>Saisir une observation dans SERENA</a:t>
            </a:r>
          </a:p>
          <a:p>
            <a:pPr algn="l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12481"/>
            <a:ext cx="6015955" cy="52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08304" y="2636912"/>
            <a:ext cx="1008112" cy="10081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gauche 19"/>
          <p:cNvSpPr/>
          <p:nvPr/>
        </p:nvSpPr>
        <p:spPr>
          <a:xfrm>
            <a:off x="8224062" y="2909265"/>
            <a:ext cx="527632" cy="4634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1592397" y="2636912"/>
            <a:ext cx="459323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4" name="Flèche droite 23"/>
          <p:cNvSpPr/>
          <p:nvPr/>
        </p:nvSpPr>
        <p:spPr>
          <a:xfrm>
            <a:off x="1592397" y="3158028"/>
            <a:ext cx="459323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5" name="Flèche droite 24"/>
          <p:cNvSpPr/>
          <p:nvPr/>
        </p:nvSpPr>
        <p:spPr>
          <a:xfrm>
            <a:off x="1592397" y="3389128"/>
            <a:ext cx="459323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6" name="Flèche droite 25"/>
          <p:cNvSpPr/>
          <p:nvPr/>
        </p:nvSpPr>
        <p:spPr>
          <a:xfrm>
            <a:off x="1592397" y="3573016"/>
            <a:ext cx="459323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7" name="Flèche droite 26"/>
          <p:cNvSpPr/>
          <p:nvPr/>
        </p:nvSpPr>
        <p:spPr>
          <a:xfrm>
            <a:off x="1592397" y="3789040"/>
            <a:ext cx="459323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28" name="Flèche droite 27"/>
          <p:cNvSpPr/>
          <p:nvPr/>
        </p:nvSpPr>
        <p:spPr>
          <a:xfrm>
            <a:off x="1592397" y="4195287"/>
            <a:ext cx="459323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29" name="Flèche gauche 28"/>
          <p:cNvSpPr/>
          <p:nvPr/>
        </p:nvSpPr>
        <p:spPr>
          <a:xfrm>
            <a:off x="7308304" y="4201674"/>
            <a:ext cx="527632" cy="4634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30" name="Flèche droite 29"/>
          <p:cNvSpPr/>
          <p:nvPr/>
        </p:nvSpPr>
        <p:spPr>
          <a:xfrm>
            <a:off x="1592397" y="4437112"/>
            <a:ext cx="459323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1" name="Flèche droite 30"/>
          <p:cNvSpPr/>
          <p:nvPr/>
        </p:nvSpPr>
        <p:spPr>
          <a:xfrm>
            <a:off x="1475657" y="5862805"/>
            <a:ext cx="594268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32" name="Flèche droite 31"/>
          <p:cNvSpPr/>
          <p:nvPr/>
        </p:nvSpPr>
        <p:spPr>
          <a:xfrm>
            <a:off x="1457452" y="6475927"/>
            <a:ext cx="594268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33" name="Flèche gauche 32"/>
          <p:cNvSpPr/>
          <p:nvPr/>
        </p:nvSpPr>
        <p:spPr>
          <a:xfrm>
            <a:off x="6548933" y="2851832"/>
            <a:ext cx="615355" cy="4634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34" name="Flèche gauche 33"/>
          <p:cNvSpPr/>
          <p:nvPr/>
        </p:nvSpPr>
        <p:spPr>
          <a:xfrm>
            <a:off x="7308304" y="6442361"/>
            <a:ext cx="606972" cy="4634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9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3" r="10056"/>
          <a:stretch/>
        </p:blipFill>
        <p:spPr bwMode="auto">
          <a:xfrm>
            <a:off x="330986" y="1720734"/>
            <a:ext cx="8655072" cy="42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2051050" y="1412875"/>
            <a:ext cx="4824413" cy="830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Espèces à statut (conv. Dir. Prot., LRN, LRR, Det.) et habitats d’intérêt</a:t>
            </a:r>
          </a:p>
        </p:txBody>
      </p:sp>
      <p:sp>
        <p:nvSpPr>
          <p:cNvPr id="8212" name="Text Box 24"/>
          <p:cNvSpPr txBox="1">
            <a:spLocks noChangeArrowheads="1"/>
          </p:cNvSpPr>
          <p:nvPr/>
        </p:nvSpPr>
        <p:spPr bwMode="auto">
          <a:xfrm>
            <a:off x="1692275" y="5300663"/>
            <a:ext cx="7272338" cy="1384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/>
              <a:t>Démarche de mise en protection : </a:t>
            </a:r>
          </a:p>
          <a:p>
            <a:pPr algn="r">
              <a:spcBef>
                <a:spcPct val="50000"/>
              </a:spcBef>
            </a:pPr>
            <a:r>
              <a:rPr lang="fr-FR" dirty="0"/>
              <a:t>RN, PN    APPB, acquisition foncière    N 2000, maitrise foncière, </a:t>
            </a:r>
          </a:p>
        </p:txBody>
      </p:sp>
      <p:cxnSp>
        <p:nvCxnSpPr>
          <p:cNvPr id="36" name="Connecteur droit avec flèche 35"/>
          <p:cNvCxnSpPr>
            <a:stCxn id="8211" idx="2"/>
            <a:endCxn id="7188" idx="0"/>
          </p:cNvCxnSpPr>
          <p:nvPr/>
        </p:nvCxnSpPr>
        <p:spPr>
          <a:xfrm flipH="1">
            <a:off x="4427538" y="2243138"/>
            <a:ext cx="36512" cy="12573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7188" idx="2"/>
          </p:cNvCxnSpPr>
          <p:nvPr/>
        </p:nvCxnSpPr>
        <p:spPr>
          <a:xfrm flipH="1">
            <a:off x="4427538" y="3962400"/>
            <a:ext cx="1587" cy="1338263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5508625" y="2276475"/>
            <a:ext cx="0" cy="3024188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 Box 24"/>
          <p:cNvSpPr txBox="1">
            <a:spLocks noChangeArrowheads="1"/>
          </p:cNvSpPr>
          <p:nvPr/>
        </p:nvSpPr>
        <p:spPr bwMode="auto">
          <a:xfrm>
            <a:off x="2916238" y="3500438"/>
            <a:ext cx="30241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/>
              <a:t>Création liste ZNIEFF</a:t>
            </a:r>
          </a:p>
        </p:txBody>
      </p:sp>
      <p:sp>
        <p:nvSpPr>
          <p:cNvPr id="27" name="Demi-cadre 26"/>
          <p:cNvSpPr/>
          <p:nvPr/>
        </p:nvSpPr>
        <p:spPr>
          <a:xfrm rot="7779281">
            <a:off x="3374678" y="5722146"/>
            <a:ext cx="366713" cy="366712"/>
          </a:xfrm>
          <a:prstGeom prst="halfFrame">
            <a:avLst>
              <a:gd name="adj1" fmla="val 10134"/>
              <a:gd name="adj2" fmla="val 8913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Demi-cadre 27"/>
          <p:cNvSpPr/>
          <p:nvPr/>
        </p:nvSpPr>
        <p:spPr>
          <a:xfrm rot="8046495">
            <a:off x="6016068" y="5809456"/>
            <a:ext cx="366713" cy="366713"/>
          </a:xfrm>
          <a:prstGeom prst="halfFrame">
            <a:avLst>
              <a:gd name="adj1" fmla="val 10134"/>
              <a:gd name="adj2" fmla="val 8913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219" name="ZoneTexte 28"/>
          <p:cNvSpPr txBox="1">
            <a:spLocks noChangeArrowheads="1"/>
          </p:cNvSpPr>
          <p:nvPr/>
        </p:nvSpPr>
        <p:spPr bwMode="auto">
          <a:xfrm>
            <a:off x="5940152" y="3357563"/>
            <a:ext cx="3203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(Valeur </a:t>
            </a:r>
            <a:r>
              <a:rPr lang="fr-FR" dirty="0" smtClean="0"/>
              <a:t>« équivalente » </a:t>
            </a:r>
            <a:r>
              <a:rPr lang="fr-FR" dirty="0"/>
              <a:t>à du réglementaire)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692275" y="476250"/>
            <a:ext cx="745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/>
              <a:t>Contexte </a:t>
            </a:r>
            <a:r>
              <a:rPr lang="fr-FR" sz="2800" b="1" dirty="0" smtClean="0"/>
              <a:t>concernant la protection de la nature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846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028700"/>
            <a:ext cx="6105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755576" y="3573016"/>
            <a:ext cx="594268" cy="4298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14</a:t>
            </a:r>
            <a:endParaRPr lang="fr-FR" dirty="0"/>
          </a:p>
        </p:txBody>
      </p:sp>
      <p:sp>
        <p:nvSpPr>
          <p:cNvPr id="10" name="Titre 4"/>
          <p:cNvSpPr txBox="1">
            <a:spLocks/>
          </p:cNvSpPr>
          <p:nvPr/>
        </p:nvSpPr>
        <p:spPr>
          <a:xfrm>
            <a:off x="467544" y="42781"/>
            <a:ext cx="7447732" cy="93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800" dirty="0"/>
              <a:t>Saisir une observation dans SERENA</a:t>
            </a:r>
          </a:p>
          <a:p>
            <a:pPr algn="l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2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645" t="18972" r="30709" b="31281"/>
          <a:stretch/>
        </p:blipFill>
        <p:spPr>
          <a:xfrm>
            <a:off x="1147463" y="870064"/>
            <a:ext cx="6649874" cy="53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3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155" t="37868" r="30462" b="31062"/>
          <a:stretch/>
        </p:blipFill>
        <p:spPr>
          <a:xfrm>
            <a:off x="365759" y="1163781"/>
            <a:ext cx="7927024" cy="39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4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430" t="18264" r="31089" b="39862"/>
          <a:stretch/>
        </p:blipFill>
        <p:spPr>
          <a:xfrm>
            <a:off x="465512" y="648392"/>
            <a:ext cx="8113221" cy="55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4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5196" t="37920" r="29683" b="10996"/>
          <a:stretch/>
        </p:blipFill>
        <p:spPr>
          <a:xfrm>
            <a:off x="1463039" y="1005839"/>
            <a:ext cx="6483927" cy="53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2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329" t="37735" r="28174" b="29283"/>
          <a:stretch/>
        </p:blipFill>
        <p:spPr>
          <a:xfrm>
            <a:off x="723208" y="1379911"/>
            <a:ext cx="7694776" cy="38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674" t="37487" r="28563" b="31608"/>
          <a:stretch/>
        </p:blipFill>
        <p:spPr>
          <a:xfrm>
            <a:off x="793404" y="1457190"/>
            <a:ext cx="6723303" cy="317915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56211" y="2319251"/>
            <a:ext cx="1064029" cy="266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01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Text Box 24"/>
          <p:cNvSpPr txBox="1">
            <a:spLocks noChangeArrowheads="1"/>
          </p:cNvSpPr>
          <p:nvPr/>
        </p:nvSpPr>
        <p:spPr bwMode="auto">
          <a:xfrm>
            <a:off x="1547812" y="2815432"/>
            <a:ext cx="691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Pas d’espèce </a:t>
            </a:r>
            <a:r>
              <a:rPr lang="fr-FR" b="1" dirty="0"/>
              <a:t>protégée au niveau régional </a:t>
            </a:r>
            <a:r>
              <a:rPr lang="fr-FR" dirty="0"/>
              <a:t>: idem </a:t>
            </a:r>
          </a:p>
        </p:txBody>
      </p: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1547812" y="1143001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Il n’y a pas de champignon dans les annexes de </a:t>
            </a:r>
            <a:r>
              <a:rPr lang="fr-FR" b="1" dirty="0"/>
              <a:t>directives</a:t>
            </a:r>
            <a:r>
              <a:rPr lang="fr-FR" dirty="0"/>
              <a:t> européennes ou dans les </a:t>
            </a:r>
            <a:r>
              <a:rPr lang="fr-FR" b="1" dirty="0"/>
              <a:t>conventions</a:t>
            </a:r>
            <a:r>
              <a:rPr lang="fr-FR" dirty="0"/>
              <a:t> mondiales : donc pas de protection par ces biais</a:t>
            </a:r>
          </a:p>
        </p:txBody>
      </p:sp>
      <p:sp>
        <p:nvSpPr>
          <p:cNvPr id="9237" name="Text Box 27"/>
          <p:cNvSpPr txBox="1">
            <a:spLocks noChangeArrowheads="1"/>
          </p:cNvSpPr>
          <p:nvPr/>
        </p:nvSpPr>
        <p:spPr bwMode="auto">
          <a:xfrm>
            <a:off x="1547812" y="3369332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Pas de </a:t>
            </a:r>
            <a:r>
              <a:rPr lang="fr-FR" b="1" dirty="0"/>
              <a:t>liste</a:t>
            </a:r>
            <a:r>
              <a:rPr lang="fr-FR" dirty="0"/>
              <a:t> </a:t>
            </a:r>
            <a:r>
              <a:rPr lang="fr-FR" b="1" dirty="0"/>
              <a:t>rouge </a:t>
            </a:r>
            <a:r>
              <a:rPr lang="fr-FR" b="1" dirty="0" smtClean="0"/>
              <a:t>française</a:t>
            </a:r>
            <a:endParaRPr lang="fr-FR" dirty="0"/>
          </a:p>
        </p:txBody>
      </p:sp>
      <p:sp>
        <p:nvSpPr>
          <p:cNvPr id="9238" name="Text Box 28"/>
          <p:cNvSpPr txBox="1">
            <a:spLocks noChangeArrowheads="1"/>
          </p:cNvSpPr>
          <p:nvPr/>
        </p:nvSpPr>
        <p:spPr bwMode="auto">
          <a:xfrm>
            <a:off x="1547812" y="1985170"/>
            <a:ext cx="7200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Il n’y a pas de liste d’espèce </a:t>
            </a:r>
            <a:r>
              <a:rPr lang="fr-FR" b="1" dirty="0"/>
              <a:t>protégée en France </a:t>
            </a:r>
            <a:r>
              <a:rPr lang="fr-FR" dirty="0"/>
              <a:t>: pas de protection par ce biais</a:t>
            </a:r>
          </a:p>
        </p:txBody>
      </p:sp>
      <p:sp>
        <p:nvSpPr>
          <p:cNvPr id="9239" name="Text Box 27"/>
          <p:cNvSpPr txBox="1">
            <a:spLocks noChangeArrowheads="1"/>
          </p:cNvSpPr>
          <p:nvPr/>
        </p:nvSpPr>
        <p:spPr bwMode="auto">
          <a:xfrm>
            <a:off x="1547812" y="3923232"/>
            <a:ext cx="7451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Des </a:t>
            </a:r>
            <a:r>
              <a:rPr lang="fr-FR" b="1" dirty="0"/>
              <a:t>listes rouges </a:t>
            </a:r>
            <a:r>
              <a:rPr lang="fr-FR" b="1" dirty="0" smtClean="0"/>
              <a:t>régionales (4 UICN)</a:t>
            </a:r>
            <a:endParaRPr lang="fr-FR" dirty="0"/>
          </a:p>
        </p:txBody>
      </p:sp>
      <p:sp>
        <p:nvSpPr>
          <p:cNvPr id="9240" name="Text Box 28"/>
          <p:cNvSpPr txBox="1">
            <a:spLocks noChangeArrowheads="1"/>
          </p:cNvSpPr>
          <p:nvPr/>
        </p:nvSpPr>
        <p:spPr bwMode="auto">
          <a:xfrm>
            <a:off x="1547812" y="4477132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3 listes d’espèces </a:t>
            </a:r>
            <a:r>
              <a:rPr lang="fr-FR" b="1" dirty="0"/>
              <a:t>déterminantes</a:t>
            </a:r>
            <a:r>
              <a:rPr lang="fr-FR" dirty="0"/>
              <a:t> en France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008062" y="458159"/>
            <a:ext cx="745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/>
              <a:t>Contexte </a:t>
            </a:r>
            <a:r>
              <a:rPr lang="fr-FR" sz="2800" b="1" dirty="0" smtClean="0"/>
              <a:t>concernant la protection de la nature</a:t>
            </a:r>
            <a:endParaRPr lang="fr-FR" sz="2800" b="1" dirty="0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547812" y="5138374"/>
            <a:ext cx="6541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/>
              <a:t>Pour établir ces éléments, il faut des bases de données, des connaissances brutes qui viennent au soutien du dire d’expert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358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12558" y="994332"/>
            <a:ext cx="8229600" cy="1131634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 smtClean="0"/>
              <a:t>Etablissement des «</a:t>
            </a:r>
            <a:r>
              <a:rPr lang="fr-FR" sz="3600" dirty="0"/>
              <a:t> Règles à suivre concernant la numérisation des données dans la BDDFPC </a:t>
            </a:r>
            <a:r>
              <a:rPr lang="fr-FR" sz="3600" dirty="0" smtClean="0"/>
              <a:t>»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517">
            <a:off x="2390807" y="2642769"/>
            <a:ext cx="3813467" cy="3611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48888" y="476250"/>
            <a:ext cx="8212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/>
              <a:t>Cas de la base de données fongique Poitou-Charentes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222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199" y="274638"/>
            <a:ext cx="5636029" cy="562074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 smtClean="0"/>
              <a:t>Un logiciel de BDD : SERENA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8036"/>
            <a:ext cx="5449970" cy="47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97624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Logiciel construit par </a:t>
            </a:r>
            <a:r>
              <a:rPr lang="fr-FR" dirty="0" smtClean="0"/>
              <a:t>RNF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191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7" y="1742846"/>
            <a:ext cx="5827221" cy="411790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199" y="274638"/>
            <a:ext cx="5636029" cy="562074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 smtClean="0"/>
              <a:t>Un logiciel de BDD : SERENA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22"/>
            <a:ext cx="9144000" cy="4177955"/>
          </a:xfrm>
          <a:prstGeom prst="rect">
            <a:avLst/>
          </a:prstGeom>
        </p:spPr>
      </p:pic>
      <p:sp>
        <p:nvSpPr>
          <p:cNvPr id="3" name="Titre 4"/>
          <p:cNvSpPr txBox="1">
            <a:spLocks/>
          </p:cNvSpPr>
          <p:nvPr/>
        </p:nvSpPr>
        <p:spPr>
          <a:xfrm>
            <a:off x="457199" y="274638"/>
            <a:ext cx="5636029" cy="562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Différents types de 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5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7" y="842653"/>
            <a:ext cx="4762299" cy="5839588"/>
          </a:xfrm>
          <a:prstGeom prst="rect">
            <a:avLst/>
          </a:prstGeom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457199" y="274638"/>
            <a:ext cx="5636029" cy="562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Différents types de 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4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1028</Words>
  <Application>Microsoft Office PowerPoint</Application>
  <PresentationFormat>Affichage à l'écran (4:3)</PresentationFormat>
  <Paragraphs>189</Paragraphs>
  <Slides>36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Réunion FAMO formation Base de données Ouest France 26/11/2019</vt:lpstr>
      <vt:lpstr>Présentation PowerPoint</vt:lpstr>
      <vt:lpstr>Présentation PowerPoint</vt:lpstr>
      <vt:lpstr>Présentation PowerPoint</vt:lpstr>
      <vt:lpstr>Etablissement des « Règles à suivre concernant la numérisation des données dans la BDDFPC »</vt:lpstr>
      <vt:lpstr>Un logiciel de BDD : SERENA</vt:lpstr>
      <vt:lpstr>Un logiciel de BDD : SERENA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FAMO formation Base de données Ouest France</dc:title>
  <dc:creator>GEREPI RNNPINAIL</dc:creator>
  <cp:lastModifiedBy>GEREPI RNNPINAIL</cp:lastModifiedBy>
  <cp:revision>18</cp:revision>
  <dcterms:created xsi:type="dcterms:W3CDTF">2019-11-24T19:09:54Z</dcterms:created>
  <dcterms:modified xsi:type="dcterms:W3CDTF">2019-11-26T10:37:41Z</dcterms:modified>
</cp:coreProperties>
</file>