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4" r:id="rId4"/>
    <p:sldId id="273" r:id="rId5"/>
    <p:sldId id="272" r:id="rId6"/>
    <p:sldId id="275" r:id="rId7"/>
    <p:sldId id="256" r:id="rId8"/>
    <p:sldId id="259" r:id="rId9"/>
    <p:sldId id="276" r:id="rId10"/>
    <p:sldId id="263" r:id="rId11"/>
    <p:sldId id="269" r:id="rId12"/>
    <p:sldId id="270" r:id="rId13"/>
    <p:sldId id="27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72" autoAdjust="0"/>
    <p:restoredTop sz="94660"/>
  </p:normalViewPr>
  <p:slideViewPr>
    <p:cSldViewPr snapToGrid="0">
      <p:cViewPr>
        <p:scale>
          <a:sx n="10" d="100"/>
          <a:sy n="10" d="100"/>
        </p:scale>
        <p:origin x="-2772" y="-1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FC3417-EB0B-46B9-A7DC-B0E881F03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E59C7DB-3DFC-453D-86A1-A083DE6D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26E03F5-BD86-4976-BB85-C09CAA68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6770F6A-EE1D-4BA0-BCD4-BFA86673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B27DF9E-3BFA-4ECC-AA57-A933931E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90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0BEEFB-FC21-41BA-A8C3-EFF8AD27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581B184-8A71-4528-BD25-7E667958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41C4625-8E1E-4EBD-B6DE-399D825E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DDA0B0-3FD8-45C9-8734-F8E8FECF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9EF2EE-CDFB-4434-9406-ACCB8D10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9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0CCD3140-5EC2-4D58-A437-7A4ADEBA3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0F9D964-77BB-4AB9-A992-8641F3B8F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C44342-36CA-42E9-B1E3-4A888DD3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653DEBD-168B-4303-AE86-BEB245DA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574AD55-C513-4C46-847E-FE9301AE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B95D79-6DA2-4368-8CDB-46BCAD2A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357C1E4-34B2-461F-A0A5-522FEEAD4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F42BF66-3E3A-4508-B962-4128D294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45C76BA-950E-481D-8DB4-CE13C8EA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20D436-5894-4BDB-9E7A-FCC564C8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21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935F62-738E-4C80-B81E-98FC438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DAFB1D-B3F1-43DF-986A-A46BE5C35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4993B5B-0242-4F09-9B72-39045084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1A3748-C3F0-4C24-9D5E-5456857B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8245AE2-5103-465C-87ED-E55A159B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83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3E1CFE-6B74-4D77-9FD4-C85EDB2A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C06F1BB-01C6-49AE-B9BD-CE6D9C505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121DDFA-8F21-404F-A296-AC4592EA6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3EDD26F-0558-4000-BFC2-227B6944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03626C5-3287-4568-BB23-8F17663D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207B8C1-60A4-48C6-9189-6E8A5853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41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204117-100A-4BBA-9C63-304EBA28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AFC8B52-463A-4A5C-9BAF-BEE6D28BF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2178C95-0C11-43B7-A814-1E37E56C6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4E0D42C-CAF3-44B1-BAA5-9FFAED4DC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270B74B-8711-4693-A72A-BBA31060D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072E782-643A-4ECE-B15E-AB030D74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875F290-1FB3-44B1-8701-1BA23911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D345CA3-00D4-42A4-8F2D-929B8360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20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4BDC61-8C7D-492D-8F1A-BA812E68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B6ADF7B-DD43-4FDB-A765-B11318A8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FBAC35F-F58C-4A0F-8A81-228B051F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5ED8A45-FC5B-4A7F-A725-A7913EE3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15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F3A880A-4012-4900-8CC0-729BCD38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A54CAF8-60BC-4F28-B7E2-784E36E9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0BFBBBF-0311-4BC4-9A9D-3833D9EF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08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438A3F-8FE8-4BF8-9E57-96F27472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F81B5E2-AE8A-46C4-A3C9-47C33900D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8B44889-E3F8-498A-BF45-A6B6BBC6D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05A5984-418F-421D-B26C-AB4021E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370C3EE-D631-4A8D-85CE-66953839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0B1800B-85E9-451D-91A2-13411177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2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F3D993-4A50-42F4-BD84-D5BC7EAA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7CB17C44-4A08-464B-AC32-53B305E82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3337AF9-BCFD-455E-8DCC-A6CFA5130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B508E93-E9C5-47BB-8219-9CD47DF4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66F799B-AB67-4418-B72C-191E694B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2987CD-0A92-4E61-B802-F73F3096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66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BF40DFC-88E8-4A50-90F8-D7250D09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840F0A0-9D7E-4E6D-A136-CF9FC040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367DFEC-B88D-4974-B124-43FA0A4A3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1423-471F-41FF-915B-90662962C696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C00739F-514E-40FE-9617-A8E225BF4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7D2B399-4646-4582-9C6E-75BF2D189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3FD-90F5-4EFF-BD13-F05E359AB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13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397BD3-69BE-48E8-83E8-CE174C81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7200" b="1" dirty="0"/>
              <a:t>Données et bases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A3BFFD7-AE29-4577-9334-B9F24A42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42857"/>
            <a:ext cx="10515600" cy="73410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FAMO, 26 novembre 2019</a:t>
            </a:r>
          </a:p>
        </p:txBody>
      </p:sp>
      <p:pic>
        <p:nvPicPr>
          <p:cNvPr id="1026" name="Picture 2" descr="AdoniF">
            <a:extLst>
              <a:ext uri="{FF2B5EF4-FFF2-40B4-BE49-F238E27FC236}">
                <a16:creationId xmlns:a16="http://schemas.microsoft.com/office/drawing/2014/main" xmlns="" id="{B8687F41-6668-4111-A384-A53CC0A6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2524805"/>
            <a:ext cx="3411310" cy="19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970B7B3-FCD2-4C8A-81E4-A49EC7B1B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68" t="23332" r="40484" b="12689"/>
          <a:stretch/>
        </p:blipFill>
        <p:spPr>
          <a:xfrm>
            <a:off x="8258190" y="1925089"/>
            <a:ext cx="3288884" cy="32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7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BB3762-554A-4874-8738-CC8AFC8CD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3" y="277090"/>
            <a:ext cx="9144000" cy="877600"/>
          </a:xfrm>
        </p:spPr>
        <p:txBody>
          <a:bodyPr>
            <a:normAutofit fontScale="90000"/>
          </a:bodyPr>
          <a:lstStyle/>
          <a:p>
            <a:r>
              <a:rPr lang="fr-FR" dirty="0"/>
              <a:t>Le site </a:t>
            </a:r>
            <a:r>
              <a:rPr lang="fr-FR" dirty="0" err="1"/>
              <a:t>FongiFrance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340C665-993B-45EE-8722-E4B63C390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565" y="3842184"/>
            <a:ext cx="9679707" cy="2738726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l"/>
            <a:r>
              <a:rPr lang="fr-FR" b="1" dirty="0" err="1"/>
              <a:t>FongiBase</a:t>
            </a:r>
            <a:r>
              <a:rPr lang="fr-FR" dirty="0"/>
              <a:t> : site opérationnel depuis 2018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Saisie de masse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Interface cartographique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Galerie photo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121 125 données naturalistes validées au 15/11/2019</a:t>
            </a:r>
          </a:p>
          <a:p>
            <a:pPr marL="342900" indent="-342900" algn="l">
              <a:buFontTx/>
              <a:buChar char="-"/>
            </a:pPr>
            <a:endParaRPr lang="fr-FR" dirty="0"/>
          </a:p>
          <a:p>
            <a:pPr marL="342900" indent="-342900" algn="l">
              <a:buFontTx/>
              <a:buChar char="-"/>
            </a:pP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F99E7121-0B84-4427-987A-907F895B8D07}"/>
              </a:ext>
            </a:extLst>
          </p:cNvPr>
          <p:cNvSpPr txBox="1">
            <a:spLocks/>
          </p:cNvSpPr>
          <p:nvPr/>
        </p:nvSpPr>
        <p:spPr>
          <a:xfrm>
            <a:off x="803565" y="1020475"/>
            <a:ext cx="11009744" cy="2664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algn="l"/>
            <a:r>
              <a:rPr lang="fr-FR" b="1" dirty="0" err="1"/>
              <a:t>Fongi</a:t>
            </a:r>
            <a:r>
              <a:rPr lang="fr-FR" dirty="0"/>
              <a:t> : accueil et gestion des abonnés</a:t>
            </a:r>
          </a:p>
          <a:p>
            <a:pPr algn="l"/>
            <a:r>
              <a:rPr lang="fr-FR" dirty="0"/>
              <a:t>	- 215 membres contributeurs (30 actifs)</a:t>
            </a:r>
          </a:p>
          <a:p>
            <a:pPr algn="l"/>
            <a:r>
              <a:rPr lang="fr-FR" dirty="0"/>
              <a:t>	- 3 associations conventionnées (FMBDS, AMO, SMRY), partenariat Hauts-de-France, partenariat </a:t>
            </a:r>
            <a:r>
              <a:rPr lang="fr-FR" dirty="0" err="1"/>
              <a:t>AscoFrance</a:t>
            </a:r>
            <a:endParaRPr lang="fr-FR" dirty="0"/>
          </a:p>
          <a:p>
            <a:pPr algn="l"/>
            <a:r>
              <a:rPr lang="fr-FR" dirty="0"/>
              <a:t>	- SMF en cours; Observatoire Mycologique de Corse en cours</a:t>
            </a:r>
          </a:p>
          <a:p>
            <a:pPr algn="l"/>
            <a:r>
              <a:rPr lang="fr-FR" dirty="0"/>
              <a:t>	- FAMO : réunion 26 </a:t>
            </a:r>
            <a:r>
              <a:rPr lang="fr-FR" dirty="0" err="1"/>
              <a:t>nov</a:t>
            </a:r>
            <a:r>
              <a:rPr lang="fr-FR" dirty="0"/>
              <a:t> 2019</a:t>
            </a:r>
          </a:p>
          <a:p>
            <a:pPr marL="342900" indent="-342900" algn="l">
              <a:buFontTx/>
              <a:buChar char="-"/>
            </a:pPr>
            <a:endParaRPr lang="fr-FR" dirty="0"/>
          </a:p>
          <a:p>
            <a:pPr marL="342900" indent="-342900" algn="l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09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BB3762-554A-4874-8738-CC8AFC8CD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3" y="277090"/>
            <a:ext cx="9144000" cy="877600"/>
          </a:xfrm>
        </p:spPr>
        <p:txBody>
          <a:bodyPr>
            <a:normAutofit fontScale="90000"/>
          </a:bodyPr>
          <a:lstStyle/>
          <a:p>
            <a:r>
              <a:rPr lang="fr-FR" dirty="0"/>
              <a:t>Le site </a:t>
            </a:r>
            <a:r>
              <a:rPr lang="fr-FR" dirty="0" err="1"/>
              <a:t>FongiFrance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340C665-993B-45EE-8722-E4B63C390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565" y="3429000"/>
            <a:ext cx="10658762" cy="3429000"/>
          </a:xfrm>
        </p:spPr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FongiRef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- Refonte complète des interfaces (consultation et mise à jour des données)</a:t>
            </a: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- Tests et améliorations (été 2019)</a:t>
            </a: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- Livraison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TaxRef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 mise en place d’une API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TaxRef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FongiRef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été 2019 (en attente côté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TaxRef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- Groupes de travail à animer (R.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Courtecuisse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en attente)</a:t>
            </a:r>
          </a:p>
          <a:p>
            <a:pPr algn="l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F99E7121-0B84-4427-987A-907F895B8D07}"/>
              </a:ext>
            </a:extLst>
          </p:cNvPr>
          <p:cNvSpPr txBox="1">
            <a:spLocks/>
          </p:cNvSpPr>
          <p:nvPr/>
        </p:nvSpPr>
        <p:spPr>
          <a:xfrm>
            <a:off x="803565" y="1154690"/>
            <a:ext cx="11009744" cy="273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FongiDoc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800100" lvl="1" indent="-342900" algn="l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Refonte complète de la structure de la base</a:t>
            </a:r>
          </a:p>
          <a:p>
            <a:pPr marL="800100" lvl="1" indent="-342900" algn="l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Données : base J.-P. Dubus (nouvelle version en cours); références R.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Courtecuisse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Henne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A. Delannoy (formatage en cours)</a:t>
            </a:r>
          </a:p>
        </p:txBody>
      </p:sp>
    </p:spTree>
    <p:extLst>
      <p:ext uri="{BB962C8B-B14F-4D97-AF65-F5344CB8AC3E}">
        <p14:creationId xmlns:p14="http://schemas.microsoft.com/office/powerpoint/2010/main" val="374199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A9570C-712F-47C7-B37D-46DA619F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projets </a:t>
            </a:r>
            <a:r>
              <a:rPr lang="fr-FR" dirty="0" err="1"/>
              <a:t>FongiFrance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8B40B00-EE94-46AC-9231-89E4E6A40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En cours :</a:t>
            </a:r>
          </a:p>
          <a:p>
            <a:r>
              <a:rPr lang="fr-FR" dirty="0"/>
              <a:t>La liste rouge nationale : partenariat SMF 2019-2022</a:t>
            </a:r>
          </a:p>
          <a:p>
            <a:r>
              <a:rPr lang="fr-FR" dirty="0"/>
              <a:t>Echanges SINP – </a:t>
            </a:r>
            <a:r>
              <a:rPr lang="fr-FR" dirty="0" err="1"/>
              <a:t>FongiFrance</a:t>
            </a:r>
            <a:r>
              <a:rPr lang="fr-FR" dirty="0"/>
              <a:t> (fin </a:t>
            </a:r>
            <a:r>
              <a:rPr lang="fr-FR" dirty="0" err="1"/>
              <a:t>nov</a:t>
            </a:r>
            <a:r>
              <a:rPr lang="fr-FR" dirty="0"/>
              <a:t> 2019 : 1</a:t>
            </a:r>
            <a:r>
              <a:rPr lang="fr-FR" baseline="30000" dirty="0"/>
              <a:t>re</a:t>
            </a:r>
            <a:r>
              <a:rPr lang="fr-FR" dirty="0"/>
              <a:t> livraison)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A formaliser :</a:t>
            </a:r>
            <a:r>
              <a:rPr lang="fr-FR" dirty="0"/>
              <a:t> </a:t>
            </a:r>
          </a:p>
          <a:p>
            <a:r>
              <a:rPr lang="fr-FR" dirty="0"/>
              <a:t>Aide à la constitution de plateformes régionales (Corse, …)</a:t>
            </a:r>
          </a:p>
          <a:p>
            <a:r>
              <a:rPr lang="fr-FR" dirty="0"/>
              <a:t>Systèmes de validation des données nationales et régionales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39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B71D1C-94F7-478D-87C0-B7927B31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Collaborer avec </a:t>
            </a:r>
            <a:r>
              <a:rPr lang="fr-FR" b="1" dirty="0" err="1"/>
              <a:t>FongiFrance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A6AF40F-951F-41A7-8D32-15A7CAB16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Conventions de mise à disposition de données</a:t>
            </a:r>
          </a:p>
          <a:p>
            <a:r>
              <a:rPr lang="fr-FR" dirty="0"/>
              <a:t>Conventions d’échange de données</a:t>
            </a:r>
          </a:p>
          <a:p>
            <a:r>
              <a:rPr lang="fr-FR" dirty="0"/>
              <a:t>Modes de saisie : saisies directes, importation de bases, passerelles…</a:t>
            </a:r>
          </a:p>
          <a:p>
            <a:r>
              <a:rPr lang="fr-FR" dirty="0"/>
              <a:t>Financer le travail : subventions pour collecte, saisies, développements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12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F9405B-263A-4D94-8C5B-97D0A88B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 positionnement ADONIF 2019-2021</a:t>
            </a:r>
            <a:br>
              <a:rPr lang="fr-FR" b="1" dirty="0"/>
            </a:br>
            <a:r>
              <a:rPr lang="fr-FR" sz="2800" dirty="0"/>
              <a:t>(</a:t>
            </a:r>
            <a:r>
              <a:rPr lang="fr-FR" sz="2800" dirty="0" err="1"/>
              <a:t>AdoniF</a:t>
            </a:r>
            <a:r>
              <a:rPr lang="fr-FR" sz="2800" dirty="0"/>
              <a:t> / J. </a:t>
            </a:r>
            <a:r>
              <a:rPr lang="fr-FR" sz="2800" dirty="0" err="1"/>
              <a:t>Touroult</a:t>
            </a:r>
            <a:r>
              <a:rPr lang="fr-FR" sz="2800" dirty="0"/>
              <a:t> INPN)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28F3FE9-7B95-4B11-9E8C-8CA39280F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2249420"/>
            <a:ext cx="121920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Producteur national de données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(mycologues qui saisissent ou importent dans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FongiFrance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données françaises)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Gestionnaire pour le compte de plates-formes régionales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65125" algn="l"/>
              </a:tabLst>
            </a:pPr>
            <a:r>
              <a:rPr lang="fr-FR" altLang="fr-FR" sz="2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exemples: Corse, Hauts-de-France)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65125" algn="l"/>
              </a:tabLst>
            </a:pPr>
            <a:endParaRPr kumimoji="0" lang="fr-FR" altLang="fr-F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Expertise et valorise les données mycologiques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alidation nationale, Liste rouge nationale etc.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Anime le réseau associatif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1325" algn="l"/>
              </a:tabLst>
            </a:pPr>
            <a:r>
              <a:rPr lang="fr-FR" altLang="fr-FR" sz="23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fr-FR" altLang="fr-FR" sz="23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Relations avec les acteurs, remontée des données des producteurs, consolidation des données.</a:t>
            </a:r>
            <a:endParaRPr kumimoji="0" lang="fr-FR" altLang="fr-FR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B229E3-1CA2-4422-8DAE-772DC212498B}"/>
              </a:ext>
            </a:extLst>
          </p:cNvPr>
          <p:cNvSpPr/>
          <p:nvPr/>
        </p:nvSpPr>
        <p:spPr>
          <a:xfrm>
            <a:off x="0" y="2177143"/>
            <a:ext cx="12192000" cy="986971"/>
          </a:xfrm>
          <a:prstGeom prst="rect">
            <a:avLst/>
          </a:prstGeom>
          <a:solidFill>
            <a:srgbClr val="E2532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F1519B-1E69-4EF4-8EA7-B4F900CB5717}"/>
              </a:ext>
            </a:extLst>
          </p:cNvPr>
          <p:cNvSpPr/>
          <p:nvPr/>
        </p:nvSpPr>
        <p:spPr>
          <a:xfrm>
            <a:off x="0" y="3409643"/>
            <a:ext cx="12192000" cy="986971"/>
          </a:xfrm>
          <a:prstGeom prst="rect">
            <a:avLst/>
          </a:prstGeom>
          <a:solidFill>
            <a:srgbClr val="E2532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68ADC3-0200-4306-B41E-14986EEFEB16}"/>
              </a:ext>
            </a:extLst>
          </p:cNvPr>
          <p:cNvSpPr/>
          <p:nvPr/>
        </p:nvSpPr>
        <p:spPr>
          <a:xfrm>
            <a:off x="0" y="4642143"/>
            <a:ext cx="12192000" cy="986971"/>
          </a:xfrm>
          <a:prstGeom prst="rect">
            <a:avLst/>
          </a:prstGeom>
          <a:solidFill>
            <a:srgbClr val="E2532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5DD3B8-4020-4D92-8E66-34D01F4C65BE}"/>
              </a:ext>
            </a:extLst>
          </p:cNvPr>
          <p:cNvSpPr/>
          <p:nvPr/>
        </p:nvSpPr>
        <p:spPr>
          <a:xfrm>
            <a:off x="0" y="5844112"/>
            <a:ext cx="12192000" cy="986971"/>
          </a:xfrm>
          <a:prstGeom prst="rect">
            <a:avLst/>
          </a:prstGeom>
          <a:solidFill>
            <a:srgbClr val="E2532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EBE2A22-DDCE-4470-B916-68F85CDAC588}"/>
              </a:ext>
            </a:extLst>
          </p:cNvPr>
          <p:cNvSpPr txBox="1"/>
          <p:nvPr/>
        </p:nvSpPr>
        <p:spPr>
          <a:xfrm>
            <a:off x="2529840" y="838200"/>
            <a:ext cx="4632960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SINP - </a:t>
            </a:r>
            <a:r>
              <a:rPr lang="fr-FR" sz="2400" dirty="0"/>
              <a:t>Plate-forme nationale</a:t>
            </a:r>
          </a:p>
          <a:p>
            <a:pPr algn="ctr"/>
            <a:r>
              <a:rPr lang="fr-FR" sz="2400" dirty="0"/>
              <a:t>INPN (MNHN Paris)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8F52478-CD7E-47AA-974D-ED3E02F53841}"/>
              </a:ext>
            </a:extLst>
          </p:cNvPr>
          <p:cNvSpPr txBox="1"/>
          <p:nvPr/>
        </p:nvSpPr>
        <p:spPr>
          <a:xfrm>
            <a:off x="8244840" y="82510"/>
            <a:ext cx="300228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GBIF</a:t>
            </a:r>
          </a:p>
          <a:p>
            <a:pPr algn="ctr"/>
            <a:r>
              <a:rPr lang="fr-FR" sz="2400" dirty="0"/>
              <a:t>Plate-forme mondiale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26258F1-2A74-44E6-87F7-ED3324628325}"/>
              </a:ext>
            </a:extLst>
          </p:cNvPr>
          <p:cNvSpPr txBox="1"/>
          <p:nvPr/>
        </p:nvSpPr>
        <p:spPr>
          <a:xfrm>
            <a:off x="213360" y="3289801"/>
            <a:ext cx="4632960" cy="73866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SINP - </a:t>
            </a:r>
            <a:r>
              <a:rPr lang="fr-FR" sz="2400" dirty="0"/>
              <a:t>Plate-forme régionales</a:t>
            </a:r>
          </a:p>
          <a:p>
            <a:pPr algn="ctr"/>
            <a:r>
              <a:rPr lang="fr-FR" dirty="0"/>
              <a:t>Conservatoires botaniques nationaux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C1C8E9C-9585-4E78-9AC6-7FA154DC3A29}"/>
              </a:ext>
            </a:extLst>
          </p:cNvPr>
          <p:cNvSpPr txBox="1"/>
          <p:nvPr/>
        </p:nvSpPr>
        <p:spPr>
          <a:xfrm>
            <a:off x="8104415" y="3059656"/>
            <a:ext cx="3512818" cy="15696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FongiFrance</a:t>
            </a:r>
            <a:endParaRPr lang="fr-FR" sz="2400" b="1" dirty="0"/>
          </a:p>
          <a:p>
            <a:pPr algn="ctr"/>
            <a:r>
              <a:rPr lang="fr-FR" sz="2400" dirty="0"/>
              <a:t>Plate-forme thématique nationale </a:t>
            </a:r>
            <a:r>
              <a:rPr lang="fr-FR" sz="2400" dirty="0" err="1"/>
              <a:t>Fonge</a:t>
            </a:r>
            <a:r>
              <a:rPr lang="fr-FR" sz="2400" dirty="0"/>
              <a:t> (</a:t>
            </a:r>
            <a:r>
              <a:rPr lang="fr-FR" sz="2400" dirty="0" err="1"/>
              <a:t>AdoniF</a:t>
            </a:r>
            <a:r>
              <a:rPr lang="fr-FR" sz="2400" dirty="0"/>
              <a:t>)</a:t>
            </a:r>
          </a:p>
          <a:p>
            <a:pPr algn="ctr"/>
            <a:r>
              <a:rPr lang="fr-FR" sz="2400" i="1" dirty="0"/>
              <a:t>+ Portails régionaux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4326BE1-0493-475A-A1E0-7B5460BBABA6}"/>
              </a:ext>
            </a:extLst>
          </p:cNvPr>
          <p:cNvSpPr txBox="1"/>
          <p:nvPr/>
        </p:nvSpPr>
        <p:spPr>
          <a:xfrm>
            <a:off x="2404110" y="5040652"/>
            <a:ext cx="4290060" cy="120032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Autres plates-formes thématiques</a:t>
            </a:r>
            <a:endParaRPr lang="fr-FR" sz="2400" dirty="0"/>
          </a:p>
          <a:p>
            <a:pPr algn="ctr"/>
            <a:r>
              <a:rPr lang="fr-FR" sz="2400" dirty="0"/>
              <a:t>(</a:t>
            </a:r>
            <a:r>
              <a:rPr lang="fr-FR" sz="2400" dirty="0" err="1"/>
              <a:t>MycoflAURA</a:t>
            </a:r>
            <a:r>
              <a:rPr lang="fr-FR" sz="2400" dirty="0"/>
              <a:t>, Serena, ONF etc.)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5427328-7831-4E4D-BF8C-A4594A50A65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004017" y="3844486"/>
            <a:ext cx="2100398" cy="12086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80E44DFA-1379-45D0-969E-7D3D73E9F78C}"/>
              </a:ext>
            </a:extLst>
          </p:cNvPr>
          <p:cNvCxnSpPr>
            <a:cxnSpLocks/>
          </p:cNvCxnSpPr>
          <p:nvPr/>
        </p:nvCxnSpPr>
        <p:spPr>
          <a:xfrm flipV="1">
            <a:off x="3451860" y="1640251"/>
            <a:ext cx="312420" cy="164955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D92A75F8-77FF-4C17-BF77-7EDC6B96D684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1760638"/>
            <a:ext cx="1988820" cy="1317842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9BB8822E-5070-4B2C-9DF3-975D3314E3D1}"/>
              </a:ext>
            </a:extLst>
          </p:cNvPr>
          <p:cNvCxnSpPr>
            <a:cxnSpLocks/>
          </p:cNvCxnSpPr>
          <p:nvPr/>
        </p:nvCxnSpPr>
        <p:spPr>
          <a:xfrm flipV="1">
            <a:off x="7162800" y="498008"/>
            <a:ext cx="1082040" cy="340192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1AE49F90-51CF-4A80-9441-3458706CCF98}"/>
              </a:ext>
            </a:extLst>
          </p:cNvPr>
          <p:cNvCxnSpPr>
            <a:cxnSpLocks/>
          </p:cNvCxnSpPr>
          <p:nvPr/>
        </p:nvCxnSpPr>
        <p:spPr>
          <a:xfrm flipV="1">
            <a:off x="3451860" y="4028465"/>
            <a:ext cx="0" cy="971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5A10F879-89EB-4C7D-BDA3-1AEACF18399C}"/>
              </a:ext>
            </a:extLst>
          </p:cNvPr>
          <p:cNvCxnSpPr>
            <a:cxnSpLocks/>
          </p:cNvCxnSpPr>
          <p:nvPr/>
        </p:nvCxnSpPr>
        <p:spPr>
          <a:xfrm flipV="1">
            <a:off x="5193030" y="1717849"/>
            <a:ext cx="171450" cy="33228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èche : courbe vers la gauche 2">
            <a:extLst>
              <a:ext uri="{FF2B5EF4-FFF2-40B4-BE49-F238E27FC236}">
                <a16:creationId xmlns:a16="http://schemas.microsoft.com/office/drawing/2014/main" xmlns="" id="{2C73D6DE-73B6-45FE-9836-DB86C077EF82}"/>
              </a:ext>
            </a:extLst>
          </p:cNvPr>
          <p:cNvSpPr/>
          <p:nvPr/>
        </p:nvSpPr>
        <p:spPr>
          <a:xfrm rot="10283617" flipV="1">
            <a:off x="1492913" y="5148766"/>
            <a:ext cx="928484" cy="1135698"/>
          </a:xfrm>
          <a:prstGeom prst="curvedLeftArrow">
            <a:avLst>
              <a:gd name="adj1" fmla="val 791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 : virage 22">
            <a:extLst>
              <a:ext uri="{FF2B5EF4-FFF2-40B4-BE49-F238E27FC236}">
                <a16:creationId xmlns:a16="http://schemas.microsoft.com/office/drawing/2014/main" xmlns="" id="{600A6DAD-D702-4E42-A5DF-BFE2EE4B152C}"/>
              </a:ext>
            </a:extLst>
          </p:cNvPr>
          <p:cNvSpPr/>
          <p:nvPr/>
        </p:nvSpPr>
        <p:spPr>
          <a:xfrm>
            <a:off x="2598965" y="-182881"/>
            <a:ext cx="9189718" cy="6859109"/>
          </a:xfrm>
          <a:prstGeom prst="bentArrow">
            <a:avLst>
              <a:gd name="adj1" fmla="val 26112"/>
              <a:gd name="adj2" fmla="val 25000"/>
              <a:gd name="adj3" fmla="val 26611"/>
              <a:gd name="adj4" fmla="val 39751"/>
            </a:avLst>
          </a:pr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A90A7936-183D-4302-9805-7519940C1EBA}"/>
              </a:ext>
            </a:extLst>
          </p:cNvPr>
          <p:cNvCxnSpPr>
            <a:cxnSpLocks/>
          </p:cNvCxnSpPr>
          <p:nvPr/>
        </p:nvCxnSpPr>
        <p:spPr>
          <a:xfrm flipV="1">
            <a:off x="3764280" y="1640251"/>
            <a:ext cx="0" cy="164955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928DA1B5-FA46-401D-86E6-7160851953A5}"/>
              </a:ext>
            </a:extLst>
          </p:cNvPr>
          <p:cNvCxnSpPr>
            <a:cxnSpLocks/>
          </p:cNvCxnSpPr>
          <p:nvPr/>
        </p:nvCxnSpPr>
        <p:spPr>
          <a:xfrm flipH="1" flipV="1">
            <a:off x="3764280" y="1640251"/>
            <a:ext cx="262288" cy="164955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EBE2A22-DDCE-4470-B916-68F85CDAC588}"/>
              </a:ext>
            </a:extLst>
          </p:cNvPr>
          <p:cNvSpPr txBox="1"/>
          <p:nvPr/>
        </p:nvSpPr>
        <p:spPr>
          <a:xfrm>
            <a:off x="2529840" y="838200"/>
            <a:ext cx="4632960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SINP - </a:t>
            </a:r>
            <a:r>
              <a:rPr lang="fr-FR" sz="2400" dirty="0"/>
              <a:t>Plate-forme nationale</a:t>
            </a:r>
          </a:p>
          <a:p>
            <a:pPr algn="ctr"/>
            <a:r>
              <a:rPr lang="fr-FR" sz="2400" dirty="0"/>
              <a:t>INPN (MNHN Paris)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8F52478-CD7E-47AA-974D-ED3E02F53841}"/>
              </a:ext>
            </a:extLst>
          </p:cNvPr>
          <p:cNvSpPr txBox="1"/>
          <p:nvPr/>
        </p:nvSpPr>
        <p:spPr>
          <a:xfrm>
            <a:off x="8244840" y="82510"/>
            <a:ext cx="300228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GBIF</a:t>
            </a:r>
          </a:p>
          <a:p>
            <a:pPr algn="ctr"/>
            <a:r>
              <a:rPr lang="fr-FR" sz="2400" dirty="0"/>
              <a:t>Plate-forme mondiale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26258F1-2A74-44E6-87F7-ED3324628325}"/>
              </a:ext>
            </a:extLst>
          </p:cNvPr>
          <p:cNvSpPr txBox="1"/>
          <p:nvPr/>
        </p:nvSpPr>
        <p:spPr>
          <a:xfrm>
            <a:off x="213360" y="3289801"/>
            <a:ext cx="4632960" cy="73866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SINP - </a:t>
            </a:r>
            <a:r>
              <a:rPr lang="fr-FR" sz="2400" dirty="0"/>
              <a:t>Plate-forme régionales</a:t>
            </a:r>
          </a:p>
          <a:p>
            <a:pPr algn="ctr"/>
            <a:r>
              <a:rPr lang="fr-FR" dirty="0"/>
              <a:t>Conservatoires botaniques nationaux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4326BE1-0493-475A-A1E0-7B5460BBABA6}"/>
              </a:ext>
            </a:extLst>
          </p:cNvPr>
          <p:cNvSpPr txBox="1"/>
          <p:nvPr/>
        </p:nvSpPr>
        <p:spPr>
          <a:xfrm>
            <a:off x="2404110" y="5040652"/>
            <a:ext cx="4290060" cy="120032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Autres plates-formes thématiques</a:t>
            </a:r>
            <a:endParaRPr lang="fr-FR" sz="2400" dirty="0"/>
          </a:p>
          <a:p>
            <a:pPr algn="ctr"/>
            <a:r>
              <a:rPr lang="fr-FR" sz="2400" dirty="0"/>
              <a:t>(</a:t>
            </a:r>
            <a:r>
              <a:rPr lang="fr-FR" sz="2400" dirty="0" err="1"/>
              <a:t>MycoflAURA</a:t>
            </a:r>
            <a:r>
              <a:rPr lang="fr-FR" sz="2400" dirty="0"/>
              <a:t>, Serena, ONF etc.)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5427328-7831-4E4D-BF8C-A4594A50A657}"/>
              </a:ext>
            </a:extLst>
          </p:cNvPr>
          <p:cNvCxnSpPr>
            <a:cxnSpLocks/>
          </p:cNvCxnSpPr>
          <p:nvPr/>
        </p:nvCxnSpPr>
        <p:spPr>
          <a:xfrm flipV="1">
            <a:off x="6004017" y="3844486"/>
            <a:ext cx="2100398" cy="12086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80E44DFA-1379-45D0-969E-7D3D73E9F78C}"/>
              </a:ext>
            </a:extLst>
          </p:cNvPr>
          <p:cNvCxnSpPr>
            <a:cxnSpLocks/>
          </p:cNvCxnSpPr>
          <p:nvPr/>
        </p:nvCxnSpPr>
        <p:spPr>
          <a:xfrm flipV="1">
            <a:off x="3451860" y="1640251"/>
            <a:ext cx="312420" cy="164955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D92A75F8-77FF-4C17-BF77-7EDC6B96D684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1760638"/>
            <a:ext cx="1988820" cy="1317842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9BB8822E-5070-4B2C-9DF3-975D3314E3D1}"/>
              </a:ext>
            </a:extLst>
          </p:cNvPr>
          <p:cNvCxnSpPr>
            <a:cxnSpLocks/>
          </p:cNvCxnSpPr>
          <p:nvPr/>
        </p:nvCxnSpPr>
        <p:spPr>
          <a:xfrm flipV="1">
            <a:off x="7162800" y="498008"/>
            <a:ext cx="1082040" cy="340192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1AE49F90-51CF-4A80-9441-3458706CCF98}"/>
              </a:ext>
            </a:extLst>
          </p:cNvPr>
          <p:cNvCxnSpPr>
            <a:cxnSpLocks/>
          </p:cNvCxnSpPr>
          <p:nvPr/>
        </p:nvCxnSpPr>
        <p:spPr>
          <a:xfrm flipV="1">
            <a:off x="3451860" y="4028465"/>
            <a:ext cx="0" cy="971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5A10F879-89EB-4C7D-BDA3-1AEACF18399C}"/>
              </a:ext>
            </a:extLst>
          </p:cNvPr>
          <p:cNvCxnSpPr>
            <a:cxnSpLocks/>
          </p:cNvCxnSpPr>
          <p:nvPr/>
        </p:nvCxnSpPr>
        <p:spPr>
          <a:xfrm flipV="1">
            <a:off x="5193030" y="1717849"/>
            <a:ext cx="171450" cy="33228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28EFFF20-B61E-4CF9-A6F6-725979577885}"/>
              </a:ext>
            </a:extLst>
          </p:cNvPr>
          <p:cNvSpPr txBox="1"/>
          <p:nvPr/>
        </p:nvSpPr>
        <p:spPr>
          <a:xfrm>
            <a:off x="8266884" y="5316571"/>
            <a:ext cx="2536913" cy="584775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/>
              <a:t>Contributeurs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xmlns="" id="{CF8EC392-AF6C-480B-A582-9E58B4C04E3B}"/>
              </a:ext>
            </a:extLst>
          </p:cNvPr>
          <p:cNvCxnSpPr>
            <a:cxnSpLocks/>
          </p:cNvCxnSpPr>
          <p:nvPr/>
        </p:nvCxnSpPr>
        <p:spPr>
          <a:xfrm flipV="1">
            <a:off x="9689375" y="4781752"/>
            <a:ext cx="0" cy="50652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1220A69A-625E-43FB-9FFB-5B73B6FBD172}"/>
              </a:ext>
            </a:extLst>
          </p:cNvPr>
          <p:cNvCxnSpPr>
            <a:cxnSpLocks/>
          </p:cNvCxnSpPr>
          <p:nvPr/>
        </p:nvCxnSpPr>
        <p:spPr>
          <a:xfrm flipH="1" flipV="1">
            <a:off x="5577841" y="1760639"/>
            <a:ext cx="3310889" cy="352764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xmlns="" id="{CB5B5272-7AA2-4B76-90D4-9349FE8A9DEC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4846320" y="3659133"/>
            <a:ext cx="3688080" cy="1641492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xmlns="" id="{9D9B8E02-1C68-4D26-8BF1-8AA2951E5D22}"/>
              </a:ext>
            </a:extLst>
          </p:cNvPr>
          <p:cNvCxnSpPr>
            <a:cxnSpLocks/>
          </p:cNvCxnSpPr>
          <p:nvPr/>
        </p:nvCxnSpPr>
        <p:spPr>
          <a:xfrm flipH="1" flipV="1">
            <a:off x="6690360" y="5472946"/>
            <a:ext cx="1576524" cy="42982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èche : virage 45">
            <a:extLst>
              <a:ext uri="{FF2B5EF4-FFF2-40B4-BE49-F238E27FC236}">
                <a16:creationId xmlns:a16="http://schemas.microsoft.com/office/drawing/2014/main" xmlns="" id="{CBDC068C-AB9A-4FC4-9EED-B36538858044}"/>
              </a:ext>
            </a:extLst>
          </p:cNvPr>
          <p:cNvSpPr/>
          <p:nvPr/>
        </p:nvSpPr>
        <p:spPr>
          <a:xfrm>
            <a:off x="2598965" y="-182881"/>
            <a:ext cx="9189718" cy="6859109"/>
          </a:xfrm>
          <a:prstGeom prst="bentArrow">
            <a:avLst>
              <a:gd name="adj1" fmla="val 26112"/>
              <a:gd name="adj2" fmla="val 25000"/>
              <a:gd name="adj3" fmla="val 26611"/>
              <a:gd name="adj4" fmla="val 39751"/>
            </a:avLst>
          </a:pr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Flèche : courbe vers la gauche 25">
            <a:extLst>
              <a:ext uri="{FF2B5EF4-FFF2-40B4-BE49-F238E27FC236}">
                <a16:creationId xmlns:a16="http://schemas.microsoft.com/office/drawing/2014/main" xmlns="" id="{3DCBF8DD-6F1A-4176-8583-F155D53DA940}"/>
              </a:ext>
            </a:extLst>
          </p:cNvPr>
          <p:cNvSpPr/>
          <p:nvPr/>
        </p:nvSpPr>
        <p:spPr>
          <a:xfrm rot="10283617" flipV="1">
            <a:off x="1492913" y="5148766"/>
            <a:ext cx="928484" cy="1135698"/>
          </a:xfrm>
          <a:prstGeom prst="curvedLeftArrow">
            <a:avLst>
              <a:gd name="adj1" fmla="val 791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42DBE116-9870-49ED-978B-94CDCEA1B73C}"/>
              </a:ext>
            </a:extLst>
          </p:cNvPr>
          <p:cNvSpPr txBox="1"/>
          <p:nvPr/>
        </p:nvSpPr>
        <p:spPr>
          <a:xfrm>
            <a:off x="8104415" y="3059656"/>
            <a:ext cx="3512818" cy="15696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FongiFrance</a:t>
            </a:r>
            <a:endParaRPr lang="fr-FR" sz="2400" b="1" dirty="0"/>
          </a:p>
          <a:p>
            <a:pPr algn="ctr"/>
            <a:r>
              <a:rPr lang="fr-FR" sz="2400" dirty="0"/>
              <a:t>Plate-forme thématique nationale </a:t>
            </a:r>
            <a:r>
              <a:rPr lang="fr-FR" sz="2400" dirty="0" err="1"/>
              <a:t>Fonge</a:t>
            </a:r>
            <a:r>
              <a:rPr lang="fr-FR" sz="2400" dirty="0"/>
              <a:t> (</a:t>
            </a:r>
            <a:r>
              <a:rPr lang="fr-FR" sz="2400" dirty="0" err="1"/>
              <a:t>AdoniF</a:t>
            </a:r>
            <a:r>
              <a:rPr lang="fr-FR" sz="2400" dirty="0"/>
              <a:t>)</a:t>
            </a:r>
          </a:p>
          <a:p>
            <a:pPr algn="ctr"/>
            <a:r>
              <a:rPr lang="fr-FR" sz="2400" i="1" dirty="0"/>
              <a:t>+ Portails régionaux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EC2AE8D3-849C-488D-BB07-DD0C1FD9D2DC}"/>
              </a:ext>
            </a:extLst>
          </p:cNvPr>
          <p:cNvCxnSpPr>
            <a:cxnSpLocks/>
          </p:cNvCxnSpPr>
          <p:nvPr/>
        </p:nvCxnSpPr>
        <p:spPr>
          <a:xfrm flipV="1">
            <a:off x="3764280" y="1640251"/>
            <a:ext cx="0" cy="164955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9F90DC2C-93CA-4F4F-A186-0EC2870D46B7}"/>
              </a:ext>
            </a:extLst>
          </p:cNvPr>
          <p:cNvCxnSpPr>
            <a:cxnSpLocks/>
          </p:cNvCxnSpPr>
          <p:nvPr/>
        </p:nvCxnSpPr>
        <p:spPr>
          <a:xfrm flipH="1" flipV="1">
            <a:off x="3764280" y="1640251"/>
            <a:ext cx="262288" cy="164955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0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EBE2A22-DDCE-4470-B916-68F85CDAC588}"/>
              </a:ext>
            </a:extLst>
          </p:cNvPr>
          <p:cNvSpPr txBox="1"/>
          <p:nvPr/>
        </p:nvSpPr>
        <p:spPr>
          <a:xfrm>
            <a:off x="2529840" y="838200"/>
            <a:ext cx="4632960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SINP - </a:t>
            </a:r>
            <a:r>
              <a:rPr lang="fr-FR" sz="2400" dirty="0"/>
              <a:t>Plate-forme nationale</a:t>
            </a:r>
          </a:p>
          <a:p>
            <a:pPr algn="ctr"/>
            <a:r>
              <a:rPr lang="fr-FR" sz="2400" dirty="0"/>
              <a:t>INPN (MNHN Paris)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8F52478-CD7E-47AA-974D-ED3E02F53841}"/>
              </a:ext>
            </a:extLst>
          </p:cNvPr>
          <p:cNvSpPr txBox="1"/>
          <p:nvPr/>
        </p:nvSpPr>
        <p:spPr>
          <a:xfrm>
            <a:off x="8244840" y="82510"/>
            <a:ext cx="300228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GBIF</a:t>
            </a:r>
          </a:p>
          <a:p>
            <a:pPr algn="ctr"/>
            <a:r>
              <a:rPr lang="fr-FR" sz="2400" dirty="0"/>
              <a:t>Plate-forme mondiale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26258F1-2A74-44E6-87F7-ED3324628325}"/>
              </a:ext>
            </a:extLst>
          </p:cNvPr>
          <p:cNvSpPr txBox="1"/>
          <p:nvPr/>
        </p:nvSpPr>
        <p:spPr>
          <a:xfrm>
            <a:off x="213360" y="3289801"/>
            <a:ext cx="4632960" cy="73866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SINP - </a:t>
            </a:r>
            <a:r>
              <a:rPr lang="fr-FR" sz="2400" dirty="0"/>
              <a:t>Plate-forme régionales</a:t>
            </a:r>
          </a:p>
          <a:p>
            <a:pPr algn="ctr"/>
            <a:r>
              <a:rPr lang="fr-FR" dirty="0"/>
              <a:t>Conservatoires botaniques nationaux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4326BE1-0493-475A-A1E0-7B5460BBABA6}"/>
              </a:ext>
            </a:extLst>
          </p:cNvPr>
          <p:cNvSpPr txBox="1"/>
          <p:nvPr/>
        </p:nvSpPr>
        <p:spPr>
          <a:xfrm>
            <a:off x="2404110" y="5040652"/>
            <a:ext cx="4290060" cy="120032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Autres plates-formes thématiques</a:t>
            </a:r>
            <a:endParaRPr lang="fr-FR" sz="2400" dirty="0"/>
          </a:p>
          <a:p>
            <a:pPr algn="ctr"/>
            <a:r>
              <a:rPr lang="fr-FR" sz="2400" dirty="0"/>
              <a:t>(</a:t>
            </a:r>
            <a:r>
              <a:rPr lang="fr-FR" sz="2400" dirty="0" err="1"/>
              <a:t>MycoflAURA</a:t>
            </a:r>
            <a:r>
              <a:rPr lang="fr-FR" sz="2400" dirty="0"/>
              <a:t>, Serena, ONF etc.)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5427328-7831-4E4D-BF8C-A4594A50A657}"/>
              </a:ext>
            </a:extLst>
          </p:cNvPr>
          <p:cNvCxnSpPr>
            <a:cxnSpLocks/>
          </p:cNvCxnSpPr>
          <p:nvPr/>
        </p:nvCxnSpPr>
        <p:spPr>
          <a:xfrm flipV="1">
            <a:off x="6004017" y="3844486"/>
            <a:ext cx="2100398" cy="12086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80E44DFA-1379-45D0-969E-7D3D73E9F78C}"/>
              </a:ext>
            </a:extLst>
          </p:cNvPr>
          <p:cNvCxnSpPr>
            <a:cxnSpLocks/>
          </p:cNvCxnSpPr>
          <p:nvPr/>
        </p:nvCxnSpPr>
        <p:spPr>
          <a:xfrm flipV="1">
            <a:off x="3451860" y="1640251"/>
            <a:ext cx="312420" cy="164955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D92A75F8-77FF-4C17-BF77-7EDC6B96D684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1760638"/>
            <a:ext cx="1988820" cy="1317842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9BB8822E-5070-4B2C-9DF3-975D3314E3D1}"/>
              </a:ext>
            </a:extLst>
          </p:cNvPr>
          <p:cNvCxnSpPr>
            <a:cxnSpLocks/>
          </p:cNvCxnSpPr>
          <p:nvPr/>
        </p:nvCxnSpPr>
        <p:spPr>
          <a:xfrm flipV="1">
            <a:off x="7162800" y="498008"/>
            <a:ext cx="1082040" cy="340192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1AE49F90-51CF-4A80-9441-3458706CCF98}"/>
              </a:ext>
            </a:extLst>
          </p:cNvPr>
          <p:cNvCxnSpPr>
            <a:cxnSpLocks/>
          </p:cNvCxnSpPr>
          <p:nvPr/>
        </p:nvCxnSpPr>
        <p:spPr>
          <a:xfrm flipV="1">
            <a:off x="3451860" y="4028465"/>
            <a:ext cx="0" cy="971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5A10F879-89EB-4C7D-BDA3-1AEACF18399C}"/>
              </a:ext>
            </a:extLst>
          </p:cNvPr>
          <p:cNvCxnSpPr>
            <a:cxnSpLocks/>
          </p:cNvCxnSpPr>
          <p:nvPr/>
        </p:nvCxnSpPr>
        <p:spPr>
          <a:xfrm flipV="1">
            <a:off x="5193030" y="1717849"/>
            <a:ext cx="171450" cy="33228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28EFFF20-B61E-4CF9-A6F6-725979577885}"/>
              </a:ext>
            </a:extLst>
          </p:cNvPr>
          <p:cNvSpPr txBox="1"/>
          <p:nvPr/>
        </p:nvSpPr>
        <p:spPr>
          <a:xfrm>
            <a:off x="8266884" y="5316571"/>
            <a:ext cx="2536913" cy="584775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/>
              <a:t>Contributeurs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xmlns="" id="{CF8EC392-AF6C-480B-A582-9E58B4C04E3B}"/>
              </a:ext>
            </a:extLst>
          </p:cNvPr>
          <p:cNvCxnSpPr>
            <a:cxnSpLocks/>
          </p:cNvCxnSpPr>
          <p:nvPr/>
        </p:nvCxnSpPr>
        <p:spPr>
          <a:xfrm flipV="1">
            <a:off x="9689375" y="4781752"/>
            <a:ext cx="0" cy="50652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1220A69A-625E-43FB-9FFB-5B73B6FBD172}"/>
              </a:ext>
            </a:extLst>
          </p:cNvPr>
          <p:cNvCxnSpPr>
            <a:cxnSpLocks/>
          </p:cNvCxnSpPr>
          <p:nvPr/>
        </p:nvCxnSpPr>
        <p:spPr>
          <a:xfrm flipH="1" flipV="1">
            <a:off x="5577841" y="1760639"/>
            <a:ext cx="3310889" cy="352764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xmlns="" id="{CB5B5272-7AA2-4B76-90D4-9349FE8A9DEC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4846320" y="3659133"/>
            <a:ext cx="3688080" cy="1641492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xmlns="" id="{9D9B8E02-1C68-4D26-8BF1-8AA2951E5D22}"/>
              </a:ext>
            </a:extLst>
          </p:cNvPr>
          <p:cNvCxnSpPr>
            <a:cxnSpLocks/>
          </p:cNvCxnSpPr>
          <p:nvPr/>
        </p:nvCxnSpPr>
        <p:spPr>
          <a:xfrm flipH="1" flipV="1">
            <a:off x="6690360" y="5472946"/>
            <a:ext cx="1576524" cy="42982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4FC7DE13-5BA1-4DCF-A576-B7C53B886738}"/>
              </a:ext>
            </a:extLst>
          </p:cNvPr>
          <p:cNvCxnSpPr/>
          <p:nvPr/>
        </p:nvCxnSpPr>
        <p:spPr>
          <a:xfrm flipH="1" flipV="1">
            <a:off x="7040880" y="1760638"/>
            <a:ext cx="1996440" cy="131425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239B44B-DE5C-48FC-9A17-B45F59DD856F}"/>
              </a:ext>
            </a:extLst>
          </p:cNvPr>
          <p:cNvSpPr txBox="1"/>
          <p:nvPr/>
        </p:nvSpPr>
        <p:spPr>
          <a:xfrm rot="1994734">
            <a:off x="7147246" y="2107681"/>
            <a:ext cx="205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Validation nationale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3D80C17E-9BFB-4BAC-A45B-1BEEDB5D41A7}"/>
              </a:ext>
            </a:extLst>
          </p:cNvPr>
          <p:cNvSpPr txBox="1"/>
          <p:nvPr/>
        </p:nvSpPr>
        <p:spPr>
          <a:xfrm>
            <a:off x="8815049" y="4567611"/>
            <a:ext cx="20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Validation régionale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C54CBC75-06F8-4D2E-A210-49D98320CBE4}"/>
              </a:ext>
            </a:extLst>
          </p:cNvPr>
          <p:cNvSpPr txBox="1"/>
          <p:nvPr/>
        </p:nvSpPr>
        <p:spPr>
          <a:xfrm>
            <a:off x="3240121" y="6281380"/>
            <a:ext cx="212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Validation régionale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C9FFC6F7-7E28-4590-8CCF-267B41806709}"/>
              </a:ext>
            </a:extLst>
          </p:cNvPr>
          <p:cNvSpPr txBox="1"/>
          <p:nvPr/>
        </p:nvSpPr>
        <p:spPr>
          <a:xfrm>
            <a:off x="1291592" y="4028465"/>
            <a:ext cx="212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Validation régionale</a:t>
            </a:r>
          </a:p>
        </p:txBody>
      </p:sp>
      <p:sp>
        <p:nvSpPr>
          <p:cNvPr id="38" name="Flèche : courbe vers la gauche 37">
            <a:extLst>
              <a:ext uri="{FF2B5EF4-FFF2-40B4-BE49-F238E27FC236}">
                <a16:creationId xmlns:a16="http://schemas.microsoft.com/office/drawing/2014/main" xmlns="" id="{E267C71C-62CD-4D05-9A8A-0008933B2A47}"/>
              </a:ext>
            </a:extLst>
          </p:cNvPr>
          <p:cNvSpPr/>
          <p:nvPr/>
        </p:nvSpPr>
        <p:spPr>
          <a:xfrm rot="10283617" flipV="1">
            <a:off x="1492913" y="5148766"/>
            <a:ext cx="928484" cy="1135698"/>
          </a:xfrm>
          <a:prstGeom prst="curvedLeftArrow">
            <a:avLst>
              <a:gd name="adj1" fmla="val 791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21F8AC48-F216-4674-95BB-D980FE7F043D}"/>
              </a:ext>
            </a:extLst>
          </p:cNvPr>
          <p:cNvSpPr txBox="1"/>
          <p:nvPr/>
        </p:nvSpPr>
        <p:spPr>
          <a:xfrm>
            <a:off x="8104415" y="3059656"/>
            <a:ext cx="3512818" cy="15696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FongiFrance</a:t>
            </a:r>
            <a:endParaRPr lang="fr-FR" sz="2400" b="1" dirty="0"/>
          </a:p>
          <a:p>
            <a:pPr algn="ctr"/>
            <a:r>
              <a:rPr lang="fr-FR" sz="2400" dirty="0"/>
              <a:t>Plate-forme thématique nationale </a:t>
            </a:r>
            <a:r>
              <a:rPr lang="fr-FR" sz="2400" dirty="0" err="1"/>
              <a:t>Fonge</a:t>
            </a:r>
            <a:r>
              <a:rPr lang="fr-FR" sz="2400" dirty="0"/>
              <a:t> (</a:t>
            </a:r>
            <a:r>
              <a:rPr lang="fr-FR" sz="2400" dirty="0" err="1"/>
              <a:t>AdoniF</a:t>
            </a:r>
            <a:r>
              <a:rPr lang="fr-FR" sz="2400" dirty="0"/>
              <a:t>)</a:t>
            </a:r>
          </a:p>
          <a:p>
            <a:pPr algn="ctr"/>
            <a:r>
              <a:rPr lang="fr-FR" sz="2400" i="1" dirty="0"/>
              <a:t>+ Portails régionaux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66C298DD-C7CB-4303-B1DC-0AD0AC5248C2}"/>
              </a:ext>
            </a:extLst>
          </p:cNvPr>
          <p:cNvSpPr/>
          <p:nvPr/>
        </p:nvSpPr>
        <p:spPr>
          <a:xfrm>
            <a:off x="3451860" y="1253698"/>
            <a:ext cx="6480810" cy="7142157"/>
          </a:xfrm>
          <a:prstGeom prst="arc">
            <a:avLst>
              <a:gd name="adj1" fmla="val 9926950"/>
              <a:gd name="adj2" fmla="val 21527046"/>
            </a:avLst>
          </a:prstGeom>
          <a:ln w="885825">
            <a:solidFill>
              <a:schemeClr val="accent1">
                <a:alpha val="23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virage 41">
            <a:extLst>
              <a:ext uri="{FF2B5EF4-FFF2-40B4-BE49-F238E27FC236}">
                <a16:creationId xmlns:a16="http://schemas.microsoft.com/office/drawing/2014/main" xmlns="" id="{27C4ED4F-73A6-4A5A-8B86-4D54DC639A36}"/>
              </a:ext>
            </a:extLst>
          </p:cNvPr>
          <p:cNvSpPr/>
          <p:nvPr/>
        </p:nvSpPr>
        <p:spPr>
          <a:xfrm>
            <a:off x="3451860" y="-289668"/>
            <a:ext cx="8389964" cy="3787484"/>
          </a:xfrm>
          <a:prstGeom prst="bentArrow">
            <a:avLst>
              <a:gd name="adj1" fmla="val 25381"/>
              <a:gd name="adj2" fmla="val 25000"/>
              <a:gd name="adj3" fmla="val 26611"/>
              <a:gd name="adj4" fmla="val 39751"/>
            </a:avLst>
          </a:pr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xmlns="" id="{3B7D0755-C6A3-4648-A3C1-77012CE42A92}"/>
              </a:ext>
            </a:extLst>
          </p:cNvPr>
          <p:cNvCxnSpPr>
            <a:cxnSpLocks/>
          </p:cNvCxnSpPr>
          <p:nvPr/>
        </p:nvCxnSpPr>
        <p:spPr>
          <a:xfrm flipV="1">
            <a:off x="3764280" y="1640251"/>
            <a:ext cx="0" cy="164955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09F2263E-8F67-4970-94A9-0032548AF11F}"/>
              </a:ext>
            </a:extLst>
          </p:cNvPr>
          <p:cNvCxnSpPr>
            <a:cxnSpLocks/>
          </p:cNvCxnSpPr>
          <p:nvPr/>
        </p:nvCxnSpPr>
        <p:spPr>
          <a:xfrm flipH="1" flipV="1">
            <a:off x="3764280" y="1640251"/>
            <a:ext cx="262288" cy="164955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A9570C-712F-47C7-B37D-46DA619F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saisir ?...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8B40B00-EE94-46AC-9231-89E4E6A40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Pour partager la connaissance</a:t>
            </a:r>
          </a:p>
          <a:p>
            <a:r>
              <a:rPr lang="fr-FR" dirty="0"/>
              <a:t>Répartition géographique des espèces, catalogue des ressources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Pour protéger</a:t>
            </a:r>
          </a:p>
          <a:p>
            <a:r>
              <a:rPr lang="fr-FR" dirty="0"/>
              <a:t>Les listes rouges régionales</a:t>
            </a:r>
          </a:p>
          <a:p>
            <a:r>
              <a:rPr lang="fr-FR" dirty="0"/>
              <a:t>La liste rouge nationale : partenariat SMF 2019-2022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Pour gérer</a:t>
            </a:r>
            <a:r>
              <a:rPr lang="fr-FR" dirty="0"/>
              <a:t> </a:t>
            </a:r>
          </a:p>
          <a:p>
            <a:r>
              <a:rPr lang="fr-FR" dirty="0"/>
              <a:t>Données précises consultables sous conditions</a:t>
            </a:r>
          </a:p>
        </p:txBody>
      </p:sp>
    </p:spTree>
    <p:extLst>
      <p:ext uri="{BB962C8B-B14F-4D97-AF65-F5344CB8AC3E}">
        <p14:creationId xmlns:p14="http://schemas.microsoft.com/office/powerpoint/2010/main" val="321585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BF632FB-6DAA-4568-BEA3-AD3701469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1" t="20256" r="30769" b="11538"/>
          <a:stretch/>
        </p:blipFill>
        <p:spPr>
          <a:xfrm>
            <a:off x="4812322" y="158361"/>
            <a:ext cx="7379678" cy="669963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18CC6E93-A82B-4B54-BF14-6CA093D0439D}"/>
              </a:ext>
            </a:extLst>
          </p:cNvPr>
          <p:cNvSpPr txBox="1">
            <a:spLocks/>
          </p:cNvSpPr>
          <p:nvPr/>
        </p:nvSpPr>
        <p:spPr>
          <a:xfrm>
            <a:off x="453189" y="703793"/>
            <a:ext cx="49209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régionalisation du SINP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C4467D63-6139-4FF3-937A-75EA2D91520B}"/>
              </a:ext>
            </a:extLst>
          </p:cNvPr>
          <p:cNvSpPr txBox="1">
            <a:spLocks/>
          </p:cNvSpPr>
          <p:nvPr/>
        </p:nvSpPr>
        <p:spPr>
          <a:xfrm>
            <a:off x="838199" y="2029357"/>
            <a:ext cx="5787189" cy="467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Principe :</a:t>
            </a:r>
          </a:p>
          <a:p>
            <a:pPr algn="l"/>
            <a:r>
              <a:rPr lang="fr-FR" b="1" dirty="0"/>
              <a:t>Pour chaque région,</a:t>
            </a:r>
          </a:p>
          <a:p>
            <a:pPr algn="l"/>
            <a:r>
              <a:rPr lang="fr-FR" b="1" dirty="0"/>
              <a:t>1 plate-forme régionale</a:t>
            </a:r>
          </a:p>
          <a:p>
            <a:pPr algn="l"/>
            <a:r>
              <a:rPr lang="fr-FR" b="1" dirty="0"/>
              <a:t>1 validation régionale</a:t>
            </a:r>
          </a:p>
          <a:p>
            <a:pPr algn="l"/>
            <a:endParaRPr lang="fr-FR" b="1" dirty="0"/>
          </a:p>
          <a:p>
            <a:pPr algn="l"/>
            <a:r>
              <a:rPr lang="fr-FR" b="1" dirty="0"/>
              <a:t>Interlocuteurs : DREAL, Conseil régional</a:t>
            </a:r>
          </a:p>
          <a:p>
            <a:pPr algn="l"/>
            <a:endParaRPr lang="fr-FR" b="1" dirty="0"/>
          </a:p>
          <a:p>
            <a:pPr algn="l"/>
            <a:r>
              <a:rPr lang="fr-FR" b="1" dirty="0"/>
              <a:t>Plate-forme SINP officielle : les CBN</a:t>
            </a:r>
          </a:p>
          <a:p>
            <a:pPr algn="l"/>
            <a:r>
              <a:rPr lang="fr-FR" b="1" dirty="0"/>
              <a:t>A défaut : plateformes thématiques</a:t>
            </a:r>
            <a:br>
              <a:rPr lang="fr-FR" b="1" dirty="0"/>
            </a:br>
            <a:r>
              <a:rPr lang="fr-FR" b="1" dirty="0"/>
              <a:t>ou locales avec garantie de validation</a:t>
            </a:r>
          </a:p>
          <a:p>
            <a:pPr algn="l"/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1782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D270AF-AB71-4BF1-AB5E-7AA5F4D0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370" y="117827"/>
            <a:ext cx="7482840" cy="674017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1FBD4BD5-515A-4E2F-86DD-C053A7DB959B}"/>
              </a:ext>
            </a:extLst>
          </p:cNvPr>
          <p:cNvSpPr txBox="1">
            <a:spLocks/>
          </p:cNvSpPr>
          <p:nvPr/>
        </p:nvSpPr>
        <p:spPr>
          <a:xfrm>
            <a:off x="453189" y="703793"/>
            <a:ext cx="49209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régionalisation du SINP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444B5F5B-AC3F-4E43-A515-78F14CCC0B55}"/>
              </a:ext>
            </a:extLst>
          </p:cNvPr>
          <p:cNvSpPr txBox="1">
            <a:spLocks/>
          </p:cNvSpPr>
          <p:nvPr/>
        </p:nvSpPr>
        <p:spPr>
          <a:xfrm>
            <a:off x="838199" y="2029357"/>
            <a:ext cx="5787189" cy="467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Principe :</a:t>
            </a:r>
          </a:p>
          <a:p>
            <a:pPr algn="l"/>
            <a:r>
              <a:rPr lang="fr-FR" b="1" dirty="0"/>
              <a:t>Pour chaque région,</a:t>
            </a:r>
          </a:p>
          <a:p>
            <a:pPr algn="l"/>
            <a:r>
              <a:rPr lang="fr-FR" b="1" dirty="0"/>
              <a:t>1 plate-forme régionale</a:t>
            </a:r>
          </a:p>
          <a:p>
            <a:pPr algn="l"/>
            <a:r>
              <a:rPr lang="fr-FR" b="1" dirty="0"/>
              <a:t>1 validation régionale</a:t>
            </a:r>
          </a:p>
          <a:p>
            <a:pPr algn="l"/>
            <a:endParaRPr lang="fr-FR" b="1" dirty="0"/>
          </a:p>
          <a:p>
            <a:pPr algn="l"/>
            <a:r>
              <a:rPr lang="fr-FR" b="1" dirty="0"/>
              <a:t>Interlocuteurs : DREAL, Conseil régional</a:t>
            </a:r>
          </a:p>
          <a:p>
            <a:pPr algn="l"/>
            <a:endParaRPr lang="fr-FR" b="1" dirty="0"/>
          </a:p>
          <a:p>
            <a:pPr algn="l"/>
            <a:r>
              <a:rPr lang="fr-FR" b="1" dirty="0"/>
              <a:t>Plate-forme SINP officielle : les CBN</a:t>
            </a:r>
          </a:p>
          <a:p>
            <a:pPr algn="l"/>
            <a:r>
              <a:rPr lang="fr-FR" b="1" dirty="0"/>
              <a:t>A défaut : plateformes thématiques</a:t>
            </a:r>
            <a:br>
              <a:rPr lang="fr-FR" b="1" dirty="0"/>
            </a:br>
            <a:r>
              <a:rPr lang="fr-FR" b="1" dirty="0"/>
              <a:t>ou locales avec garantie de validation</a:t>
            </a:r>
          </a:p>
          <a:p>
            <a:pPr algn="l"/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3815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397BD3-69BE-48E8-83E8-CE174C81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 err="1"/>
              <a:t>FongiFrance</a:t>
            </a:r>
            <a:endParaRPr lang="fr-FR" sz="72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A3BFFD7-AE29-4577-9334-B9F24A42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42857"/>
            <a:ext cx="10515600" cy="73410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FAMO, 26 novembre 2019</a:t>
            </a:r>
          </a:p>
        </p:txBody>
      </p:sp>
      <p:pic>
        <p:nvPicPr>
          <p:cNvPr id="1026" name="Picture 2" descr="AdoniF">
            <a:extLst>
              <a:ext uri="{FF2B5EF4-FFF2-40B4-BE49-F238E27FC236}">
                <a16:creationId xmlns:a16="http://schemas.microsoft.com/office/drawing/2014/main" xmlns="" id="{B8687F41-6668-4111-A384-A53CC0A6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2524805"/>
            <a:ext cx="3411310" cy="19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970B7B3-FCD2-4C8A-81E4-A49EC7B1B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68" t="23332" r="40484" b="12689"/>
          <a:stretch/>
        </p:blipFill>
        <p:spPr>
          <a:xfrm>
            <a:off x="8258190" y="1925089"/>
            <a:ext cx="3288884" cy="32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53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442</Words>
  <Application>Microsoft Office PowerPoint</Application>
  <PresentationFormat>Personnalisé</PresentationFormat>
  <Paragraphs>122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Données et bases de données</vt:lpstr>
      <vt:lpstr>Le positionnement ADONIF 2019-2021 (AdoniF / J. Touroult INPN)</vt:lpstr>
      <vt:lpstr>Présentation PowerPoint</vt:lpstr>
      <vt:lpstr>Présentation PowerPoint</vt:lpstr>
      <vt:lpstr>Présentation PowerPoint</vt:lpstr>
      <vt:lpstr>Pourquoi saisir ?...</vt:lpstr>
      <vt:lpstr>Présentation PowerPoint</vt:lpstr>
      <vt:lpstr>Présentation PowerPoint</vt:lpstr>
      <vt:lpstr>FongiFrance</vt:lpstr>
      <vt:lpstr>Le site FongiFrance</vt:lpstr>
      <vt:lpstr>Le site FongiFrance</vt:lpstr>
      <vt:lpstr>Les projets FongiFrance</vt:lpstr>
      <vt:lpstr>Collaborer avec FongiFrance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Pierre-Arthur Moreau</dc:creator>
  <cp:lastModifiedBy>Michel</cp:lastModifiedBy>
  <cp:revision>23</cp:revision>
  <dcterms:created xsi:type="dcterms:W3CDTF">2019-11-25T09:00:31Z</dcterms:created>
  <dcterms:modified xsi:type="dcterms:W3CDTF">2019-11-27T22:39:56Z</dcterms:modified>
</cp:coreProperties>
</file>